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6"/>
  </p:notesMasterIdLst>
  <p:sldIdLst>
    <p:sldId id="419" r:id="rId2"/>
    <p:sldId id="420" r:id="rId3"/>
    <p:sldId id="421" r:id="rId4"/>
    <p:sldId id="434" r:id="rId5"/>
    <p:sldId id="438" r:id="rId6"/>
    <p:sldId id="262" r:id="rId7"/>
    <p:sldId id="424" r:id="rId8"/>
    <p:sldId id="436" r:id="rId9"/>
    <p:sldId id="425" r:id="rId10"/>
    <p:sldId id="426" r:id="rId11"/>
    <p:sldId id="427" r:id="rId12"/>
    <p:sldId id="428" r:id="rId13"/>
    <p:sldId id="442" r:id="rId14"/>
    <p:sldId id="448" r:id="rId15"/>
    <p:sldId id="453" r:id="rId16"/>
    <p:sldId id="454" r:id="rId17"/>
    <p:sldId id="444" r:id="rId18"/>
    <p:sldId id="445" r:id="rId19"/>
    <p:sldId id="449" r:id="rId20"/>
    <p:sldId id="450" r:id="rId21"/>
    <p:sldId id="451" r:id="rId22"/>
    <p:sldId id="446" r:id="rId23"/>
    <p:sldId id="443" r:id="rId24"/>
    <p:sldId id="455" r:id="rId25"/>
    <p:sldId id="441" r:id="rId26"/>
    <p:sldId id="452" r:id="rId27"/>
    <p:sldId id="263" r:id="rId28"/>
    <p:sldId id="430" r:id="rId29"/>
    <p:sldId id="431" r:id="rId30"/>
    <p:sldId id="432" r:id="rId31"/>
    <p:sldId id="264" r:id="rId32"/>
    <p:sldId id="265" r:id="rId33"/>
    <p:sldId id="266" r:id="rId34"/>
    <p:sldId id="433"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9C453C-091E-5EE6-7D37-2A362858FB76}" name="Caitlin Wain" initials="CW" userId="S::caitlin_wain@ned.uscourts.gov::e002884d-7b89-4bf4-8919-7c43c08f392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5" autoAdjust="0"/>
    <p:restoredTop sz="94660"/>
  </p:normalViewPr>
  <p:slideViewPr>
    <p:cSldViewPr snapToGrid="0">
      <p:cViewPr varScale="1">
        <p:scale>
          <a:sx n="72" d="100"/>
          <a:sy n="72" d="100"/>
        </p:scale>
        <p:origin x="80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18CBF1-85AA-45A7-9F26-CDE3D847B74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58290F7-6528-49B2-9B5D-58D1198F8633}">
      <dgm:prSet/>
      <dgm:spPr/>
      <dgm:t>
        <a:bodyPr/>
        <a:lstStyle/>
        <a:p>
          <a:r>
            <a:rPr lang="en-US"/>
            <a:t>4-6 weeks prior to trial </a:t>
          </a:r>
        </a:p>
      </dgm:t>
    </dgm:pt>
    <dgm:pt modelId="{DF251F77-8432-4942-B632-A33F9810B73D}" type="parTrans" cxnId="{50254963-52F7-4C23-B0A1-2D57DE9A1DC4}">
      <dgm:prSet/>
      <dgm:spPr/>
      <dgm:t>
        <a:bodyPr/>
        <a:lstStyle/>
        <a:p>
          <a:endParaRPr lang="en-US"/>
        </a:p>
      </dgm:t>
    </dgm:pt>
    <dgm:pt modelId="{4C4641EA-9B83-4C14-81D2-B3C517FF7BDF}" type="sibTrans" cxnId="{50254963-52F7-4C23-B0A1-2D57DE9A1DC4}">
      <dgm:prSet/>
      <dgm:spPr/>
      <dgm:t>
        <a:bodyPr/>
        <a:lstStyle/>
        <a:p>
          <a:endParaRPr lang="en-US"/>
        </a:p>
      </dgm:t>
    </dgm:pt>
    <dgm:pt modelId="{DB1ECB09-4CEE-4F35-ACB7-EF4FF5A641F9}">
      <dgm:prSet/>
      <dgm:spPr/>
      <dgm:t>
        <a:bodyPr/>
        <a:lstStyle/>
        <a:p>
          <a:r>
            <a:rPr lang="en-US"/>
            <a:t>In Person/By Zoom</a:t>
          </a:r>
        </a:p>
      </dgm:t>
    </dgm:pt>
    <dgm:pt modelId="{F58D67EF-7F61-42BA-8E38-1D562D62428A}" type="parTrans" cxnId="{FDC030A6-436D-4F9F-834F-1FDEEFC321F7}">
      <dgm:prSet/>
      <dgm:spPr/>
      <dgm:t>
        <a:bodyPr/>
        <a:lstStyle/>
        <a:p>
          <a:endParaRPr lang="en-US"/>
        </a:p>
      </dgm:t>
    </dgm:pt>
    <dgm:pt modelId="{435601B8-9BC2-4818-AA99-962AA1C52C96}" type="sibTrans" cxnId="{FDC030A6-436D-4F9F-834F-1FDEEFC321F7}">
      <dgm:prSet/>
      <dgm:spPr/>
      <dgm:t>
        <a:bodyPr/>
        <a:lstStyle/>
        <a:p>
          <a:endParaRPr lang="en-US"/>
        </a:p>
      </dgm:t>
    </dgm:pt>
    <dgm:pt modelId="{021E3ACA-1A4A-44BC-848F-AA06472EAF48}">
      <dgm:prSet/>
      <dgm:spPr/>
      <dgm:t>
        <a:bodyPr/>
        <a:lstStyle/>
        <a:p>
          <a:r>
            <a:rPr lang="en-US"/>
            <a:t>Deadline to submit materials to chambers set in trial setting order </a:t>
          </a:r>
        </a:p>
      </dgm:t>
    </dgm:pt>
    <dgm:pt modelId="{EFF0E3B2-73F1-4263-B333-F19C2FB12313}" type="parTrans" cxnId="{667FC166-F504-4EAE-A07A-DFFAA371BE34}">
      <dgm:prSet/>
      <dgm:spPr/>
      <dgm:t>
        <a:bodyPr/>
        <a:lstStyle/>
        <a:p>
          <a:endParaRPr lang="en-US"/>
        </a:p>
      </dgm:t>
    </dgm:pt>
    <dgm:pt modelId="{60CB40C4-CD6A-4524-B4D9-3FC2B73E6B4A}" type="sibTrans" cxnId="{667FC166-F504-4EAE-A07A-DFFAA371BE34}">
      <dgm:prSet/>
      <dgm:spPr/>
      <dgm:t>
        <a:bodyPr/>
        <a:lstStyle/>
        <a:p>
          <a:endParaRPr lang="en-US"/>
        </a:p>
      </dgm:t>
    </dgm:pt>
    <dgm:pt modelId="{1FEE51A3-7044-49EF-B4A0-E1792FBDCCD5}">
      <dgm:prSet/>
      <dgm:spPr/>
      <dgm:t>
        <a:bodyPr/>
        <a:lstStyle/>
        <a:p>
          <a:r>
            <a:rPr lang="en-US"/>
            <a:t>Consult the local rules and forms provided</a:t>
          </a:r>
        </a:p>
      </dgm:t>
    </dgm:pt>
    <dgm:pt modelId="{86B88BC3-92DD-488C-AD15-A0B12F308F8A}" type="parTrans" cxnId="{7C278673-ED80-4726-8F44-B180AEB16CA3}">
      <dgm:prSet/>
      <dgm:spPr/>
      <dgm:t>
        <a:bodyPr/>
        <a:lstStyle/>
        <a:p>
          <a:endParaRPr lang="en-US"/>
        </a:p>
      </dgm:t>
    </dgm:pt>
    <dgm:pt modelId="{7189952E-82A3-49DF-B410-1084B77250C1}" type="sibTrans" cxnId="{7C278673-ED80-4726-8F44-B180AEB16CA3}">
      <dgm:prSet/>
      <dgm:spPr/>
      <dgm:t>
        <a:bodyPr/>
        <a:lstStyle/>
        <a:p>
          <a:endParaRPr lang="en-US"/>
        </a:p>
      </dgm:t>
    </dgm:pt>
    <dgm:pt modelId="{27FF46E4-0CA2-4B34-BDCB-ECAF8C59D797}" type="pres">
      <dgm:prSet presAssocID="{4E18CBF1-85AA-45A7-9F26-CDE3D847B743}" presName="root" presStyleCnt="0">
        <dgm:presLayoutVars>
          <dgm:dir/>
          <dgm:resizeHandles val="exact"/>
        </dgm:presLayoutVars>
      </dgm:prSet>
      <dgm:spPr/>
    </dgm:pt>
    <dgm:pt modelId="{3B8FFDC5-11CF-4F5B-89ED-D1557974AC92}" type="pres">
      <dgm:prSet presAssocID="{B58290F7-6528-49B2-9B5D-58D1198F8633}" presName="compNode" presStyleCnt="0"/>
      <dgm:spPr/>
    </dgm:pt>
    <dgm:pt modelId="{9AD49A7B-7A73-46B6-87E6-D5F2EDC6724E}" type="pres">
      <dgm:prSet presAssocID="{B58290F7-6528-49B2-9B5D-58D1198F8633}" presName="bgRect" presStyleLbl="bgShp" presStyleIdx="0" presStyleCnt="4"/>
      <dgm:spPr/>
    </dgm:pt>
    <dgm:pt modelId="{B703BCA1-47CD-455A-9F03-8EC77358B1C3}" type="pres">
      <dgm:prSet presAssocID="{B58290F7-6528-49B2-9B5D-58D1198F863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fresh"/>
        </a:ext>
      </dgm:extLst>
    </dgm:pt>
    <dgm:pt modelId="{F0D720C7-5826-465B-B1EE-90BC1EE413CE}" type="pres">
      <dgm:prSet presAssocID="{B58290F7-6528-49B2-9B5D-58D1198F8633}" presName="spaceRect" presStyleCnt="0"/>
      <dgm:spPr/>
    </dgm:pt>
    <dgm:pt modelId="{CEE9D608-E166-4DEC-BBA9-D97A61F0ABE3}" type="pres">
      <dgm:prSet presAssocID="{B58290F7-6528-49B2-9B5D-58D1198F8633}" presName="parTx" presStyleLbl="revTx" presStyleIdx="0" presStyleCnt="4">
        <dgm:presLayoutVars>
          <dgm:chMax val="0"/>
          <dgm:chPref val="0"/>
        </dgm:presLayoutVars>
      </dgm:prSet>
      <dgm:spPr/>
    </dgm:pt>
    <dgm:pt modelId="{A2E28A23-4171-4E84-8FB7-D2C65B4A6ED2}" type="pres">
      <dgm:prSet presAssocID="{4C4641EA-9B83-4C14-81D2-B3C517FF7BDF}" presName="sibTrans" presStyleCnt="0"/>
      <dgm:spPr/>
    </dgm:pt>
    <dgm:pt modelId="{77E7068A-2AC6-4E12-A842-69DBFEECF74E}" type="pres">
      <dgm:prSet presAssocID="{DB1ECB09-4CEE-4F35-ACB7-EF4FF5A641F9}" presName="compNode" presStyleCnt="0"/>
      <dgm:spPr/>
    </dgm:pt>
    <dgm:pt modelId="{72DF0A61-E2A1-4D42-B5E9-BE88E75A5BC6}" type="pres">
      <dgm:prSet presAssocID="{DB1ECB09-4CEE-4F35-ACB7-EF4FF5A641F9}" presName="bgRect" presStyleLbl="bgShp" presStyleIdx="1" presStyleCnt="4"/>
      <dgm:spPr/>
    </dgm:pt>
    <dgm:pt modelId="{7CE66E18-A686-41E3-9516-EE39177A4F32}" type="pres">
      <dgm:prSet presAssocID="{DB1ECB09-4CEE-4F35-ACB7-EF4FF5A641F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Zoom In"/>
        </a:ext>
      </dgm:extLst>
    </dgm:pt>
    <dgm:pt modelId="{A48A4A82-F101-48A6-8C70-D30C51DD23FC}" type="pres">
      <dgm:prSet presAssocID="{DB1ECB09-4CEE-4F35-ACB7-EF4FF5A641F9}" presName="spaceRect" presStyleCnt="0"/>
      <dgm:spPr/>
    </dgm:pt>
    <dgm:pt modelId="{D69350DE-F224-42B9-8B37-63C9D7DC37C1}" type="pres">
      <dgm:prSet presAssocID="{DB1ECB09-4CEE-4F35-ACB7-EF4FF5A641F9}" presName="parTx" presStyleLbl="revTx" presStyleIdx="1" presStyleCnt="4">
        <dgm:presLayoutVars>
          <dgm:chMax val="0"/>
          <dgm:chPref val="0"/>
        </dgm:presLayoutVars>
      </dgm:prSet>
      <dgm:spPr/>
    </dgm:pt>
    <dgm:pt modelId="{03F28DE3-FF5C-4A08-9390-07E16536D166}" type="pres">
      <dgm:prSet presAssocID="{435601B8-9BC2-4818-AA99-962AA1C52C96}" presName="sibTrans" presStyleCnt="0"/>
      <dgm:spPr/>
    </dgm:pt>
    <dgm:pt modelId="{16AC1464-70D6-46E9-86EF-9D22E955EBC9}" type="pres">
      <dgm:prSet presAssocID="{021E3ACA-1A4A-44BC-848F-AA06472EAF48}" presName="compNode" presStyleCnt="0"/>
      <dgm:spPr/>
    </dgm:pt>
    <dgm:pt modelId="{11EA75EF-60CF-4ABD-8555-B2E41E79465C}" type="pres">
      <dgm:prSet presAssocID="{021E3ACA-1A4A-44BC-848F-AA06472EAF48}" presName="bgRect" presStyleLbl="bgShp" presStyleIdx="2" presStyleCnt="4"/>
      <dgm:spPr/>
    </dgm:pt>
    <dgm:pt modelId="{D21F4D63-A907-4690-A9A0-B14D1609D73B}" type="pres">
      <dgm:prSet presAssocID="{021E3ACA-1A4A-44BC-848F-AA06472EAF4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547049E3-4BE3-4383-90AA-FD0BA803349F}" type="pres">
      <dgm:prSet presAssocID="{021E3ACA-1A4A-44BC-848F-AA06472EAF48}" presName="spaceRect" presStyleCnt="0"/>
      <dgm:spPr/>
    </dgm:pt>
    <dgm:pt modelId="{FC0A3C74-2AB7-4553-BA64-9DDD7F4AD80C}" type="pres">
      <dgm:prSet presAssocID="{021E3ACA-1A4A-44BC-848F-AA06472EAF48}" presName="parTx" presStyleLbl="revTx" presStyleIdx="2" presStyleCnt="4">
        <dgm:presLayoutVars>
          <dgm:chMax val="0"/>
          <dgm:chPref val="0"/>
        </dgm:presLayoutVars>
      </dgm:prSet>
      <dgm:spPr/>
    </dgm:pt>
    <dgm:pt modelId="{9DA442B0-FFC2-47DD-9280-27445034F4F4}" type="pres">
      <dgm:prSet presAssocID="{60CB40C4-CD6A-4524-B4D9-3FC2B73E6B4A}" presName="sibTrans" presStyleCnt="0"/>
      <dgm:spPr/>
    </dgm:pt>
    <dgm:pt modelId="{D7186867-3195-4C62-ACCE-B369F4CFEEEC}" type="pres">
      <dgm:prSet presAssocID="{1FEE51A3-7044-49EF-B4A0-E1792FBDCCD5}" presName="compNode" presStyleCnt="0"/>
      <dgm:spPr/>
    </dgm:pt>
    <dgm:pt modelId="{4E253A63-6993-4549-A859-41CEF6C7C94B}" type="pres">
      <dgm:prSet presAssocID="{1FEE51A3-7044-49EF-B4A0-E1792FBDCCD5}" presName="bgRect" presStyleLbl="bgShp" presStyleIdx="3" presStyleCnt="4"/>
      <dgm:spPr/>
    </dgm:pt>
    <dgm:pt modelId="{E1D56DEC-D8CC-41D8-B5EF-346C7E8B13FB}" type="pres">
      <dgm:prSet presAssocID="{1FEE51A3-7044-49EF-B4A0-E1792FBDCCD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E03F0141-DD29-4AE2-A887-896C085AB70C}" type="pres">
      <dgm:prSet presAssocID="{1FEE51A3-7044-49EF-B4A0-E1792FBDCCD5}" presName="spaceRect" presStyleCnt="0"/>
      <dgm:spPr/>
    </dgm:pt>
    <dgm:pt modelId="{5443C03D-2790-40F6-83D2-5B7CEE9EE262}" type="pres">
      <dgm:prSet presAssocID="{1FEE51A3-7044-49EF-B4A0-E1792FBDCCD5}" presName="parTx" presStyleLbl="revTx" presStyleIdx="3" presStyleCnt="4">
        <dgm:presLayoutVars>
          <dgm:chMax val="0"/>
          <dgm:chPref val="0"/>
        </dgm:presLayoutVars>
      </dgm:prSet>
      <dgm:spPr/>
    </dgm:pt>
  </dgm:ptLst>
  <dgm:cxnLst>
    <dgm:cxn modelId="{D0CC1B17-8038-45BC-BE0B-988177C9D1AB}" type="presOf" srcId="{021E3ACA-1A4A-44BC-848F-AA06472EAF48}" destId="{FC0A3C74-2AB7-4553-BA64-9DDD7F4AD80C}" srcOrd="0" destOrd="0" presId="urn:microsoft.com/office/officeart/2018/2/layout/IconVerticalSolidList"/>
    <dgm:cxn modelId="{50254963-52F7-4C23-B0A1-2D57DE9A1DC4}" srcId="{4E18CBF1-85AA-45A7-9F26-CDE3D847B743}" destId="{B58290F7-6528-49B2-9B5D-58D1198F8633}" srcOrd="0" destOrd="0" parTransId="{DF251F77-8432-4942-B632-A33F9810B73D}" sibTransId="{4C4641EA-9B83-4C14-81D2-B3C517FF7BDF}"/>
    <dgm:cxn modelId="{667FC166-F504-4EAE-A07A-DFFAA371BE34}" srcId="{4E18CBF1-85AA-45A7-9F26-CDE3D847B743}" destId="{021E3ACA-1A4A-44BC-848F-AA06472EAF48}" srcOrd="2" destOrd="0" parTransId="{EFF0E3B2-73F1-4263-B333-F19C2FB12313}" sibTransId="{60CB40C4-CD6A-4524-B4D9-3FC2B73E6B4A}"/>
    <dgm:cxn modelId="{80BF174E-9773-488A-99AA-35274E7687ED}" type="presOf" srcId="{4E18CBF1-85AA-45A7-9F26-CDE3D847B743}" destId="{27FF46E4-0CA2-4B34-BDCB-ECAF8C59D797}" srcOrd="0" destOrd="0" presId="urn:microsoft.com/office/officeart/2018/2/layout/IconVerticalSolidList"/>
    <dgm:cxn modelId="{7C278673-ED80-4726-8F44-B180AEB16CA3}" srcId="{4E18CBF1-85AA-45A7-9F26-CDE3D847B743}" destId="{1FEE51A3-7044-49EF-B4A0-E1792FBDCCD5}" srcOrd="3" destOrd="0" parTransId="{86B88BC3-92DD-488C-AD15-A0B12F308F8A}" sibTransId="{7189952E-82A3-49DF-B410-1084B77250C1}"/>
    <dgm:cxn modelId="{B92C527F-2E9E-43C9-94DE-7FF60C55E5C0}" type="presOf" srcId="{DB1ECB09-4CEE-4F35-ACB7-EF4FF5A641F9}" destId="{D69350DE-F224-42B9-8B37-63C9D7DC37C1}" srcOrd="0" destOrd="0" presId="urn:microsoft.com/office/officeart/2018/2/layout/IconVerticalSolidList"/>
    <dgm:cxn modelId="{FDC030A6-436D-4F9F-834F-1FDEEFC321F7}" srcId="{4E18CBF1-85AA-45A7-9F26-CDE3D847B743}" destId="{DB1ECB09-4CEE-4F35-ACB7-EF4FF5A641F9}" srcOrd="1" destOrd="0" parTransId="{F58D67EF-7F61-42BA-8E38-1D562D62428A}" sibTransId="{435601B8-9BC2-4818-AA99-962AA1C52C96}"/>
    <dgm:cxn modelId="{071A62D2-BD60-47FE-9571-0DE52B07CC22}" type="presOf" srcId="{1FEE51A3-7044-49EF-B4A0-E1792FBDCCD5}" destId="{5443C03D-2790-40F6-83D2-5B7CEE9EE262}" srcOrd="0" destOrd="0" presId="urn:microsoft.com/office/officeart/2018/2/layout/IconVerticalSolidList"/>
    <dgm:cxn modelId="{8C60DFE2-686B-4B11-9865-1FD2478B9415}" type="presOf" srcId="{B58290F7-6528-49B2-9B5D-58D1198F8633}" destId="{CEE9D608-E166-4DEC-BBA9-D97A61F0ABE3}" srcOrd="0" destOrd="0" presId="urn:microsoft.com/office/officeart/2018/2/layout/IconVerticalSolidList"/>
    <dgm:cxn modelId="{54B17AC0-B27F-4595-A4BD-28A58C812F62}" type="presParOf" srcId="{27FF46E4-0CA2-4B34-BDCB-ECAF8C59D797}" destId="{3B8FFDC5-11CF-4F5B-89ED-D1557974AC92}" srcOrd="0" destOrd="0" presId="urn:microsoft.com/office/officeart/2018/2/layout/IconVerticalSolidList"/>
    <dgm:cxn modelId="{47AD9D39-14C4-44F3-8CDB-FD4D73843DBB}" type="presParOf" srcId="{3B8FFDC5-11CF-4F5B-89ED-D1557974AC92}" destId="{9AD49A7B-7A73-46B6-87E6-D5F2EDC6724E}" srcOrd="0" destOrd="0" presId="urn:microsoft.com/office/officeart/2018/2/layout/IconVerticalSolidList"/>
    <dgm:cxn modelId="{EB8BC122-C2DF-4B22-8EF6-FEF443C6403E}" type="presParOf" srcId="{3B8FFDC5-11CF-4F5B-89ED-D1557974AC92}" destId="{B703BCA1-47CD-455A-9F03-8EC77358B1C3}" srcOrd="1" destOrd="0" presId="urn:microsoft.com/office/officeart/2018/2/layout/IconVerticalSolidList"/>
    <dgm:cxn modelId="{076179A1-0852-487B-AD94-E26A739A1756}" type="presParOf" srcId="{3B8FFDC5-11CF-4F5B-89ED-D1557974AC92}" destId="{F0D720C7-5826-465B-B1EE-90BC1EE413CE}" srcOrd="2" destOrd="0" presId="urn:microsoft.com/office/officeart/2018/2/layout/IconVerticalSolidList"/>
    <dgm:cxn modelId="{A4EBE7D1-1BC3-4D5D-A5A3-130A9BD8118A}" type="presParOf" srcId="{3B8FFDC5-11CF-4F5B-89ED-D1557974AC92}" destId="{CEE9D608-E166-4DEC-BBA9-D97A61F0ABE3}" srcOrd="3" destOrd="0" presId="urn:microsoft.com/office/officeart/2018/2/layout/IconVerticalSolidList"/>
    <dgm:cxn modelId="{7F8B7AED-75F0-4954-B864-3BD024A110F5}" type="presParOf" srcId="{27FF46E4-0CA2-4B34-BDCB-ECAF8C59D797}" destId="{A2E28A23-4171-4E84-8FB7-D2C65B4A6ED2}" srcOrd="1" destOrd="0" presId="urn:microsoft.com/office/officeart/2018/2/layout/IconVerticalSolidList"/>
    <dgm:cxn modelId="{6A5B0C61-EFCC-49F4-BB63-A1E5E69D7B98}" type="presParOf" srcId="{27FF46E4-0CA2-4B34-BDCB-ECAF8C59D797}" destId="{77E7068A-2AC6-4E12-A842-69DBFEECF74E}" srcOrd="2" destOrd="0" presId="urn:microsoft.com/office/officeart/2018/2/layout/IconVerticalSolidList"/>
    <dgm:cxn modelId="{081A2B23-975A-4075-86F9-C46A97FB66DB}" type="presParOf" srcId="{77E7068A-2AC6-4E12-A842-69DBFEECF74E}" destId="{72DF0A61-E2A1-4D42-B5E9-BE88E75A5BC6}" srcOrd="0" destOrd="0" presId="urn:microsoft.com/office/officeart/2018/2/layout/IconVerticalSolidList"/>
    <dgm:cxn modelId="{81A96621-8FFB-48AE-BE8A-06DF645EED56}" type="presParOf" srcId="{77E7068A-2AC6-4E12-A842-69DBFEECF74E}" destId="{7CE66E18-A686-41E3-9516-EE39177A4F32}" srcOrd="1" destOrd="0" presId="urn:microsoft.com/office/officeart/2018/2/layout/IconVerticalSolidList"/>
    <dgm:cxn modelId="{35D416E3-AD04-4BB4-9572-7097409EBCB6}" type="presParOf" srcId="{77E7068A-2AC6-4E12-A842-69DBFEECF74E}" destId="{A48A4A82-F101-48A6-8C70-D30C51DD23FC}" srcOrd="2" destOrd="0" presId="urn:microsoft.com/office/officeart/2018/2/layout/IconVerticalSolidList"/>
    <dgm:cxn modelId="{FB3D85AE-9265-4FB3-8DEA-BA3960A4739E}" type="presParOf" srcId="{77E7068A-2AC6-4E12-A842-69DBFEECF74E}" destId="{D69350DE-F224-42B9-8B37-63C9D7DC37C1}" srcOrd="3" destOrd="0" presId="urn:microsoft.com/office/officeart/2018/2/layout/IconVerticalSolidList"/>
    <dgm:cxn modelId="{31F53CD0-1198-44C1-B592-2144C45A4356}" type="presParOf" srcId="{27FF46E4-0CA2-4B34-BDCB-ECAF8C59D797}" destId="{03F28DE3-FF5C-4A08-9390-07E16536D166}" srcOrd="3" destOrd="0" presId="urn:microsoft.com/office/officeart/2018/2/layout/IconVerticalSolidList"/>
    <dgm:cxn modelId="{7E874B26-36F3-4BD6-90C5-39ADCF0F1B76}" type="presParOf" srcId="{27FF46E4-0CA2-4B34-BDCB-ECAF8C59D797}" destId="{16AC1464-70D6-46E9-86EF-9D22E955EBC9}" srcOrd="4" destOrd="0" presId="urn:microsoft.com/office/officeart/2018/2/layout/IconVerticalSolidList"/>
    <dgm:cxn modelId="{02C365FF-91D8-4D1E-A384-F700956C6281}" type="presParOf" srcId="{16AC1464-70D6-46E9-86EF-9D22E955EBC9}" destId="{11EA75EF-60CF-4ABD-8555-B2E41E79465C}" srcOrd="0" destOrd="0" presId="urn:microsoft.com/office/officeart/2018/2/layout/IconVerticalSolidList"/>
    <dgm:cxn modelId="{50C98C14-2002-43F8-9D7C-8CDA6B51D1AD}" type="presParOf" srcId="{16AC1464-70D6-46E9-86EF-9D22E955EBC9}" destId="{D21F4D63-A907-4690-A9A0-B14D1609D73B}" srcOrd="1" destOrd="0" presId="urn:microsoft.com/office/officeart/2018/2/layout/IconVerticalSolidList"/>
    <dgm:cxn modelId="{81176CE4-33F8-4560-9F87-C869F9038669}" type="presParOf" srcId="{16AC1464-70D6-46E9-86EF-9D22E955EBC9}" destId="{547049E3-4BE3-4383-90AA-FD0BA803349F}" srcOrd="2" destOrd="0" presId="urn:microsoft.com/office/officeart/2018/2/layout/IconVerticalSolidList"/>
    <dgm:cxn modelId="{82C394BB-9FF8-45E1-A083-BD880CD36ED1}" type="presParOf" srcId="{16AC1464-70D6-46E9-86EF-9D22E955EBC9}" destId="{FC0A3C74-2AB7-4553-BA64-9DDD7F4AD80C}" srcOrd="3" destOrd="0" presId="urn:microsoft.com/office/officeart/2018/2/layout/IconVerticalSolidList"/>
    <dgm:cxn modelId="{34BD83CD-8C4A-4BB4-9DEC-7DF8D6CB0E44}" type="presParOf" srcId="{27FF46E4-0CA2-4B34-BDCB-ECAF8C59D797}" destId="{9DA442B0-FFC2-47DD-9280-27445034F4F4}" srcOrd="5" destOrd="0" presId="urn:microsoft.com/office/officeart/2018/2/layout/IconVerticalSolidList"/>
    <dgm:cxn modelId="{4C7E1D3E-2EC4-4D9E-832F-247D9900501C}" type="presParOf" srcId="{27FF46E4-0CA2-4B34-BDCB-ECAF8C59D797}" destId="{D7186867-3195-4C62-ACCE-B369F4CFEEEC}" srcOrd="6" destOrd="0" presId="urn:microsoft.com/office/officeart/2018/2/layout/IconVerticalSolidList"/>
    <dgm:cxn modelId="{0DB0864A-8B8D-4EA6-8E9F-453B60587ABD}" type="presParOf" srcId="{D7186867-3195-4C62-ACCE-B369F4CFEEEC}" destId="{4E253A63-6993-4549-A859-41CEF6C7C94B}" srcOrd="0" destOrd="0" presId="urn:microsoft.com/office/officeart/2018/2/layout/IconVerticalSolidList"/>
    <dgm:cxn modelId="{CF6B6AE4-0397-450A-A5E9-57A88ADB01D4}" type="presParOf" srcId="{D7186867-3195-4C62-ACCE-B369F4CFEEEC}" destId="{E1D56DEC-D8CC-41D8-B5EF-346C7E8B13FB}" srcOrd="1" destOrd="0" presId="urn:microsoft.com/office/officeart/2018/2/layout/IconVerticalSolidList"/>
    <dgm:cxn modelId="{3E453836-4DA7-454B-8D9E-F198978FC298}" type="presParOf" srcId="{D7186867-3195-4C62-ACCE-B369F4CFEEEC}" destId="{E03F0141-DD29-4AE2-A887-896C085AB70C}" srcOrd="2" destOrd="0" presId="urn:microsoft.com/office/officeart/2018/2/layout/IconVerticalSolidList"/>
    <dgm:cxn modelId="{D5B810CF-EFE1-4AAB-AC72-A39CE54EA642}" type="presParOf" srcId="{D7186867-3195-4C62-ACCE-B369F4CFEEEC}" destId="{5443C03D-2790-40F6-83D2-5B7CEE9EE26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D0505C-E519-422F-A3B3-FF7E6F911F6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D61D12D-B6FE-456B-97EA-28A460E3C9C6}">
      <dgm:prSet/>
      <dgm:spPr/>
      <dgm:t>
        <a:bodyPr/>
        <a:lstStyle/>
        <a:p>
          <a:r>
            <a:rPr lang="en-US" dirty="0"/>
            <a:t>Stephanie Nevins Career Clerk to Magistrate Judge Nelson</a:t>
          </a:r>
        </a:p>
      </dgm:t>
    </dgm:pt>
    <dgm:pt modelId="{F1EB51FE-A6CF-469E-B431-76478DF2C0A3}" type="parTrans" cxnId="{B9D2A140-D086-4FD7-8DE8-5C47BA8699B9}">
      <dgm:prSet/>
      <dgm:spPr/>
      <dgm:t>
        <a:bodyPr/>
        <a:lstStyle/>
        <a:p>
          <a:endParaRPr lang="en-US"/>
        </a:p>
      </dgm:t>
    </dgm:pt>
    <dgm:pt modelId="{11DF3730-8172-42ED-B816-35EC87D4EEC1}" type="sibTrans" cxnId="{B9D2A140-D086-4FD7-8DE8-5C47BA8699B9}">
      <dgm:prSet/>
      <dgm:spPr/>
      <dgm:t>
        <a:bodyPr/>
        <a:lstStyle/>
        <a:p>
          <a:endParaRPr lang="en-US"/>
        </a:p>
      </dgm:t>
    </dgm:pt>
    <dgm:pt modelId="{BCFB5921-4D44-43D3-ABBA-3B1A2B9B20AB}">
      <dgm:prSet/>
      <dgm:spPr/>
      <dgm:t>
        <a:bodyPr/>
        <a:lstStyle/>
        <a:p>
          <a:r>
            <a:rPr lang="en-US" dirty="0"/>
            <a:t>Tess Moyer Career Clerk to Magistrate Judge DeLuca</a:t>
          </a:r>
        </a:p>
      </dgm:t>
    </dgm:pt>
    <dgm:pt modelId="{0CB2B61C-5421-4FE2-9AC4-E5C64AFB54CB}" type="parTrans" cxnId="{EA3A21D4-B42C-4A60-AC25-29D5B9035BF8}">
      <dgm:prSet/>
      <dgm:spPr/>
      <dgm:t>
        <a:bodyPr/>
        <a:lstStyle/>
        <a:p>
          <a:endParaRPr lang="en-US"/>
        </a:p>
      </dgm:t>
    </dgm:pt>
    <dgm:pt modelId="{1123B47A-CBBA-465F-8576-AA19F8EF998F}" type="sibTrans" cxnId="{EA3A21D4-B42C-4A60-AC25-29D5B9035BF8}">
      <dgm:prSet/>
      <dgm:spPr/>
      <dgm:t>
        <a:bodyPr/>
        <a:lstStyle/>
        <a:p>
          <a:endParaRPr lang="en-US"/>
        </a:p>
      </dgm:t>
    </dgm:pt>
    <dgm:pt modelId="{BBAE0AD7-46A1-4BB5-9ADB-25C1639055E3}">
      <dgm:prSet/>
      <dgm:spPr/>
      <dgm:t>
        <a:bodyPr/>
        <a:lstStyle/>
        <a:p>
          <a:r>
            <a:rPr lang="en-US" dirty="0"/>
            <a:t>Caitlin Wain Career Clerk to Magistrate Judge Carson</a:t>
          </a:r>
        </a:p>
      </dgm:t>
    </dgm:pt>
    <dgm:pt modelId="{6F608A78-B768-43D6-89A3-A98A790148AA}" type="parTrans" cxnId="{70F44362-0EB9-488E-837C-C102724B4851}">
      <dgm:prSet/>
      <dgm:spPr/>
      <dgm:t>
        <a:bodyPr/>
        <a:lstStyle/>
        <a:p>
          <a:endParaRPr lang="en-US"/>
        </a:p>
      </dgm:t>
    </dgm:pt>
    <dgm:pt modelId="{6FEE6D28-4E4B-4F72-8FDA-FBF88B274C53}" type="sibTrans" cxnId="{70F44362-0EB9-488E-837C-C102724B4851}">
      <dgm:prSet/>
      <dgm:spPr/>
      <dgm:t>
        <a:bodyPr/>
        <a:lstStyle/>
        <a:p>
          <a:endParaRPr lang="en-US"/>
        </a:p>
      </dgm:t>
    </dgm:pt>
    <dgm:pt modelId="{FC6E061C-6197-4E88-84F6-1462C7B1C494}" type="pres">
      <dgm:prSet presAssocID="{6DD0505C-E519-422F-A3B3-FF7E6F911F6C}" presName="diagram" presStyleCnt="0">
        <dgm:presLayoutVars>
          <dgm:dir/>
          <dgm:resizeHandles val="exact"/>
        </dgm:presLayoutVars>
      </dgm:prSet>
      <dgm:spPr/>
    </dgm:pt>
    <dgm:pt modelId="{37CA296E-2C9C-4D62-96EF-FBC1611A3B2E}" type="pres">
      <dgm:prSet presAssocID="{BD61D12D-B6FE-456B-97EA-28A460E3C9C6}" presName="node" presStyleLbl="node1" presStyleIdx="0" presStyleCnt="3">
        <dgm:presLayoutVars>
          <dgm:bulletEnabled val="1"/>
        </dgm:presLayoutVars>
      </dgm:prSet>
      <dgm:spPr/>
    </dgm:pt>
    <dgm:pt modelId="{70F1FA28-4471-4A2A-B0C9-000994FF01BB}" type="pres">
      <dgm:prSet presAssocID="{11DF3730-8172-42ED-B816-35EC87D4EEC1}" presName="sibTrans" presStyleCnt="0"/>
      <dgm:spPr/>
    </dgm:pt>
    <dgm:pt modelId="{B359A808-52A2-4875-95A9-3A3856E7855E}" type="pres">
      <dgm:prSet presAssocID="{BCFB5921-4D44-43D3-ABBA-3B1A2B9B20AB}" presName="node" presStyleLbl="node1" presStyleIdx="1" presStyleCnt="3">
        <dgm:presLayoutVars>
          <dgm:bulletEnabled val="1"/>
        </dgm:presLayoutVars>
      </dgm:prSet>
      <dgm:spPr/>
    </dgm:pt>
    <dgm:pt modelId="{5835AA53-F0A2-42D7-B14F-19F11C044F29}" type="pres">
      <dgm:prSet presAssocID="{1123B47A-CBBA-465F-8576-AA19F8EF998F}" presName="sibTrans" presStyleCnt="0"/>
      <dgm:spPr/>
    </dgm:pt>
    <dgm:pt modelId="{652FE3AC-D549-480E-8D39-9F93F0C0DF72}" type="pres">
      <dgm:prSet presAssocID="{BBAE0AD7-46A1-4BB5-9ADB-25C1639055E3}" presName="node" presStyleLbl="node1" presStyleIdx="2" presStyleCnt="3">
        <dgm:presLayoutVars>
          <dgm:bulletEnabled val="1"/>
        </dgm:presLayoutVars>
      </dgm:prSet>
      <dgm:spPr/>
    </dgm:pt>
  </dgm:ptLst>
  <dgm:cxnLst>
    <dgm:cxn modelId="{45D06E2C-0DBE-44DC-8016-372311185B40}" type="presOf" srcId="{BBAE0AD7-46A1-4BB5-9ADB-25C1639055E3}" destId="{652FE3AC-D549-480E-8D39-9F93F0C0DF72}" srcOrd="0" destOrd="0" presId="urn:microsoft.com/office/officeart/2005/8/layout/default"/>
    <dgm:cxn modelId="{B9D2A140-D086-4FD7-8DE8-5C47BA8699B9}" srcId="{6DD0505C-E519-422F-A3B3-FF7E6F911F6C}" destId="{BD61D12D-B6FE-456B-97EA-28A460E3C9C6}" srcOrd="0" destOrd="0" parTransId="{F1EB51FE-A6CF-469E-B431-76478DF2C0A3}" sibTransId="{11DF3730-8172-42ED-B816-35EC87D4EEC1}"/>
    <dgm:cxn modelId="{70F44362-0EB9-488E-837C-C102724B4851}" srcId="{6DD0505C-E519-422F-A3B3-FF7E6F911F6C}" destId="{BBAE0AD7-46A1-4BB5-9ADB-25C1639055E3}" srcOrd="2" destOrd="0" parTransId="{6F608A78-B768-43D6-89A3-A98A790148AA}" sibTransId="{6FEE6D28-4E4B-4F72-8FDA-FBF88B274C53}"/>
    <dgm:cxn modelId="{28CF5C58-2A89-45B8-AC6F-65051C9D5A07}" type="presOf" srcId="{BCFB5921-4D44-43D3-ABBA-3B1A2B9B20AB}" destId="{B359A808-52A2-4875-95A9-3A3856E7855E}" srcOrd="0" destOrd="0" presId="urn:microsoft.com/office/officeart/2005/8/layout/default"/>
    <dgm:cxn modelId="{584A737C-0F90-417F-A8FD-F4D4D9167FBF}" type="presOf" srcId="{BD61D12D-B6FE-456B-97EA-28A460E3C9C6}" destId="{37CA296E-2C9C-4D62-96EF-FBC1611A3B2E}" srcOrd="0" destOrd="0" presId="urn:microsoft.com/office/officeart/2005/8/layout/default"/>
    <dgm:cxn modelId="{EA3A21D4-B42C-4A60-AC25-29D5B9035BF8}" srcId="{6DD0505C-E519-422F-A3B3-FF7E6F911F6C}" destId="{BCFB5921-4D44-43D3-ABBA-3B1A2B9B20AB}" srcOrd="1" destOrd="0" parTransId="{0CB2B61C-5421-4FE2-9AC4-E5C64AFB54CB}" sibTransId="{1123B47A-CBBA-465F-8576-AA19F8EF998F}"/>
    <dgm:cxn modelId="{ECACA9D5-81A5-4AF1-86D2-8DF33DDCA891}" type="presOf" srcId="{6DD0505C-E519-422F-A3B3-FF7E6F911F6C}" destId="{FC6E061C-6197-4E88-84F6-1462C7B1C494}" srcOrd="0" destOrd="0" presId="urn:microsoft.com/office/officeart/2005/8/layout/default"/>
    <dgm:cxn modelId="{24121AD5-A3CE-4B7E-8C24-22265E8F1E8B}" type="presParOf" srcId="{FC6E061C-6197-4E88-84F6-1462C7B1C494}" destId="{37CA296E-2C9C-4D62-96EF-FBC1611A3B2E}" srcOrd="0" destOrd="0" presId="urn:microsoft.com/office/officeart/2005/8/layout/default"/>
    <dgm:cxn modelId="{081CC217-9281-4509-B45E-14C756EAFDA0}" type="presParOf" srcId="{FC6E061C-6197-4E88-84F6-1462C7B1C494}" destId="{70F1FA28-4471-4A2A-B0C9-000994FF01BB}" srcOrd="1" destOrd="0" presId="urn:microsoft.com/office/officeart/2005/8/layout/default"/>
    <dgm:cxn modelId="{A8596692-B0A9-46E3-9647-7C2A83FE53E0}" type="presParOf" srcId="{FC6E061C-6197-4E88-84F6-1462C7B1C494}" destId="{B359A808-52A2-4875-95A9-3A3856E7855E}" srcOrd="2" destOrd="0" presId="urn:microsoft.com/office/officeart/2005/8/layout/default"/>
    <dgm:cxn modelId="{FAC1DCB0-9804-4223-A178-398283E51741}" type="presParOf" srcId="{FC6E061C-6197-4E88-84F6-1462C7B1C494}" destId="{5835AA53-F0A2-42D7-B14F-19F11C044F29}" srcOrd="3" destOrd="0" presId="urn:microsoft.com/office/officeart/2005/8/layout/default"/>
    <dgm:cxn modelId="{2A4CB7BF-39E1-4104-BB30-F79AEEDBAF56}" type="presParOf" srcId="{FC6E061C-6197-4E88-84F6-1462C7B1C494}" destId="{652FE3AC-D549-480E-8D39-9F93F0C0DF7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49A7B-7A73-46B6-87E6-D5F2EDC6724E}">
      <dsp:nvSpPr>
        <dsp:cNvPr id="0" name=""/>
        <dsp:cNvSpPr/>
      </dsp:nvSpPr>
      <dsp:spPr>
        <a:xfrm>
          <a:off x="0" y="1897"/>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03BCA1-47CD-455A-9F03-8EC77358B1C3}">
      <dsp:nvSpPr>
        <dsp:cNvPr id="0" name=""/>
        <dsp:cNvSpPr/>
      </dsp:nvSpPr>
      <dsp:spPr>
        <a:xfrm>
          <a:off x="290922" y="218286"/>
          <a:ext cx="528950" cy="5289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EE9D608-E166-4DEC-BBA9-D97A61F0ABE3}">
      <dsp:nvSpPr>
        <dsp:cNvPr id="0" name=""/>
        <dsp:cNvSpPr/>
      </dsp:nvSpPr>
      <dsp:spPr>
        <a:xfrm>
          <a:off x="1110795" y="1897"/>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90000"/>
            </a:lnSpc>
            <a:spcBef>
              <a:spcPct val="0"/>
            </a:spcBef>
            <a:spcAft>
              <a:spcPct val="35000"/>
            </a:spcAft>
            <a:buNone/>
          </a:pPr>
          <a:r>
            <a:rPr lang="en-US" sz="2200" kern="1200"/>
            <a:t>4-6 weeks prior to trial </a:t>
          </a:r>
        </a:p>
      </dsp:txBody>
      <dsp:txXfrm>
        <a:off x="1110795" y="1897"/>
        <a:ext cx="5385254" cy="961727"/>
      </dsp:txXfrm>
    </dsp:sp>
    <dsp:sp modelId="{72DF0A61-E2A1-4D42-B5E9-BE88E75A5BC6}">
      <dsp:nvSpPr>
        <dsp:cNvPr id="0" name=""/>
        <dsp:cNvSpPr/>
      </dsp:nvSpPr>
      <dsp:spPr>
        <a:xfrm>
          <a:off x="0" y="1204056"/>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E66E18-A686-41E3-9516-EE39177A4F32}">
      <dsp:nvSpPr>
        <dsp:cNvPr id="0" name=""/>
        <dsp:cNvSpPr/>
      </dsp:nvSpPr>
      <dsp:spPr>
        <a:xfrm>
          <a:off x="290922" y="1420445"/>
          <a:ext cx="528950" cy="5289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69350DE-F224-42B9-8B37-63C9D7DC37C1}">
      <dsp:nvSpPr>
        <dsp:cNvPr id="0" name=""/>
        <dsp:cNvSpPr/>
      </dsp:nvSpPr>
      <dsp:spPr>
        <a:xfrm>
          <a:off x="1110795" y="1204056"/>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90000"/>
            </a:lnSpc>
            <a:spcBef>
              <a:spcPct val="0"/>
            </a:spcBef>
            <a:spcAft>
              <a:spcPct val="35000"/>
            </a:spcAft>
            <a:buNone/>
          </a:pPr>
          <a:r>
            <a:rPr lang="en-US" sz="2200" kern="1200"/>
            <a:t>In Person/By Zoom</a:t>
          </a:r>
        </a:p>
      </dsp:txBody>
      <dsp:txXfrm>
        <a:off x="1110795" y="1204056"/>
        <a:ext cx="5385254" cy="961727"/>
      </dsp:txXfrm>
    </dsp:sp>
    <dsp:sp modelId="{11EA75EF-60CF-4ABD-8555-B2E41E79465C}">
      <dsp:nvSpPr>
        <dsp:cNvPr id="0" name=""/>
        <dsp:cNvSpPr/>
      </dsp:nvSpPr>
      <dsp:spPr>
        <a:xfrm>
          <a:off x="0" y="2406215"/>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1F4D63-A907-4690-A9A0-B14D1609D73B}">
      <dsp:nvSpPr>
        <dsp:cNvPr id="0" name=""/>
        <dsp:cNvSpPr/>
      </dsp:nvSpPr>
      <dsp:spPr>
        <a:xfrm>
          <a:off x="290922" y="2622604"/>
          <a:ext cx="528950" cy="5289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C0A3C74-2AB7-4553-BA64-9DDD7F4AD80C}">
      <dsp:nvSpPr>
        <dsp:cNvPr id="0" name=""/>
        <dsp:cNvSpPr/>
      </dsp:nvSpPr>
      <dsp:spPr>
        <a:xfrm>
          <a:off x="1110795" y="2406215"/>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90000"/>
            </a:lnSpc>
            <a:spcBef>
              <a:spcPct val="0"/>
            </a:spcBef>
            <a:spcAft>
              <a:spcPct val="35000"/>
            </a:spcAft>
            <a:buNone/>
          </a:pPr>
          <a:r>
            <a:rPr lang="en-US" sz="2200" kern="1200"/>
            <a:t>Deadline to submit materials to chambers set in trial setting order </a:t>
          </a:r>
        </a:p>
      </dsp:txBody>
      <dsp:txXfrm>
        <a:off x="1110795" y="2406215"/>
        <a:ext cx="5385254" cy="961727"/>
      </dsp:txXfrm>
    </dsp:sp>
    <dsp:sp modelId="{4E253A63-6993-4549-A859-41CEF6C7C94B}">
      <dsp:nvSpPr>
        <dsp:cNvPr id="0" name=""/>
        <dsp:cNvSpPr/>
      </dsp:nvSpPr>
      <dsp:spPr>
        <a:xfrm>
          <a:off x="0" y="3608375"/>
          <a:ext cx="6496050" cy="961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D56DEC-D8CC-41D8-B5EF-346C7E8B13FB}">
      <dsp:nvSpPr>
        <dsp:cNvPr id="0" name=""/>
        <dsp:cNvSpPr/>
      </dsp:nvSpPr>
      <dsp:spPr>
        <a:xfrm>
          <a:off x="290922" y="3824763"/>
          <a:ext cx="528950" cy="5289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443C03D-2790-40F6-83D2-5B7CEE9EE262}">
      <dsp:nvSpPr>
        <dsp:cNvPr id="0" name=""/>
        <dsp:cNvSpPr/>
      </dsp:nvSpPr>
      <dsp:spPr>
        <a:xfrm>
          <a:off x="1110795" y="3608375"/>
          <a:ext cx="538525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90000"/>
            </a:lnSpc>
            <a:spcBef>
              <a:spcPct val="0"/>
            </a:spcBef>
            <a:spcAft>
              <a:spcPct val="35000"/>
            </a:spcAft>
            <a:buNone/>
          </a:pPr>
          <a:r>
            <a:rPr lang="en-US" sz="2200" kern="1200"/>
            <a:t>Consult the local rules and forms provided</a:t>
          </a:r>
        </a:p>
      </dsp:txBody>
      <dsp:txXfrm>
        <a:off x="1110795" y="3608375"/>
        <a:ext cx="5385254" cy="9617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A296E-2C9C-4D62-96EF-FBC1611A3B2E}">
      <dsp:nvSpPr>
        <dsp:cNvPr id="0" name=""/>
        <dsp:cNvSpPr/>
      </dsp:nvSpPr>
      <dsp:spPr>
        <a:xfrm>
          <a:off x="685" y="649258"/>
          <a:ext cx="2673150" cy="160389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Stephanie Nevins Career Clerk to Magistrate Judge Nelson</a:t>
          </a:r>
        </a:p>
      </dsp:txBody>
      <dsp:txXfrm>
        <a:off x="685" y="649258"/>
        <a:ext cx="2673150" cy="1603890"/>
      </dsp:txXfrm>
    </dsp:sp>
    <dsp:sp modelId="{B359A808-52A2-4875-95A9-3A3856E7855E}">
      <dsp:nvSpPr>
        <dsp:cNvPr id="0" name=""/>
        <dsp:cNvSpPr/>
      </dsp:nvSpPr>
      <dsp:spPr>
        <a:xfrm>
          <a:off x="2941151" y="649258"/>
          <a:ext cx="2673150" cy="1603890"/>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Tess Moyer Career Clerk to Magistrate Judge DeLuca</a:t>
          </a:r>
        </a:p>
      </dsp:txBody>
      <dsp:txXfrm>
        <a:off x="2941151" y="649258"/>
        <a:ext cx="2673150" cy="1603890"/>
      </dsp:txXfrm>
    </dsp:sp>
    <dsp:sp modelId="{652FE3AC-D549-480E-8D39-9F93F0C0DF72}">
      <dsp:nvSpPr>
        <dsp:cNvPr id="0" name=""/>
        <dsp:cNvSpPr/>
      </dsp:nvSpPr>
      <dsp:spPr>
        <a:xfrm>
          <a:off x="1470918" y="2520464"/>
          <a:ext cx="2673150" cy="1603890"/>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Caitlin Wain Career Clerk to Magistrate Judge Carson</a:t>
          </a:r>
        </a:p>
      </dsp:txBody>
      <dsp:txXfrm>
        <a:off x="1470918" y="2520464"/>
        <a:ext cx="2673150" cy="160389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C07F7-0CF1-4766-9041-937262448F6F}" type="datetimeFigureOut">
              <a:rPr lang="en-US" smtClean="0"/>
              <a:t>5/18/2026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AB9739-DA12-4DD6-B776-2E2EA74C3058}" type="slidenum">
              <a:rPr lang="en-US" smtClean="0"/>
              <a:t>‹#›</a:t>
            </a:fld>
            <a:endParaRPr lang="en-US"/>
          </a:p>
        </p:txBody>
      </p:sp>
    </p:spTree>
    <p:extLst>
      <p:ext uri="{BB962C8B-B14F-4D97-AF65-F5344CB8AC3E}">
        <p14:creationId xmlns:p14="http://schemas.microsoft.com/office/powerpoint/2010/main" val="2075242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0873F3-BD71-4326-9C15-2A3673670F07}" type="slidenum">
              <a:rPr lang="en-US" smtClean="0"/>
              <a:t>21</a:t>
            </a:fld>
            <a:endParaRPr lang="en-US"/>
          </a:p>
        </p:txBody>
      </p:sp>
    </p:spTree>
    <p:extLst>
      <p:ext uri="{BB962C8B-B14F-4D97-AF65-F5344CB8AC3E}">
        <p14:creationId xmlns:p14="http://schemas.microsoft.com/office/powerpoint/2010/main" val="354545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7F05D2-7D99-44E0-8408-463646674A73}"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3273727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7F05D2-7D99-44E0-8408-463646674A73}" type="datetimeFigureOut">
              <a:rPr lang="en-US" smtClean="0"/>
              <a:t>5/18/2026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1519132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37F05D2-7D99-44E0-8408-463646674A73}"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560445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37F05D2-7D99-44E0-8408-463646674A73}"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D8965-8637-4085-AA9E-D01A2FBEF14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6214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7F05D2-7D99-44E0-8408-463646674A73}"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2717206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37F05D2-7D99-44E0-8408-463646674A73}" type="datetimeFigureOut">
              <a:rPr lang="en-US" smtClean="0"/>
              <a:t>5/18/2026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3412128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37F05D2-7D99-44E0-8408-463646674A73}" type="datetimeFigureOut">
              <a:rPr lang="en-US" smtClean="0"/>
              <a:t>5/18/2026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1217152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7F05D2-7D99-44E0-8408-463646674A73}"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2148831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7F05D2-7D99-44E0-8408-463646674A73}"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1263415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7F05D2-7D99-44E0-8408-463646674A73}"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1963545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37F05D2-7D99-44E0-8408-463646674A73}"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1182942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7F05D2-7D99-44E0-8408-463646674A73}" type="datetimeFigureOut">
              <a:rPr lang="en-US" smtClean="0"/>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35171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7F05D2-7D99-44E0-8408-463646674A73}" type="datetimeFigureOut">
              <a:rPr lang="en-US" smtClean="0"/>
              <a:t>5/18/2026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1550698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7F05D2-7D99-44E0-8408-463646674A73}" type="datetimeFigureOut">
              <a:rPr lang="en-US" smtClean="0"/>
              <a:t>5/18/2026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3242011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37F05D2-7D99-44E0-8408-463646674A73}" type="datetimeFigureOut">
              <a:rPr lang="en-US" smtClean="0"/>
              <a:t>5/18/2026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3953100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37F05D2-7D99-44E0-8408-463646674A73}" type="datetimeFigureOut">
              <a:rPr lang="en-US" smtClean="0"/>
              <a:t>5/18/2026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4245206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37F05D2-7D99-44E0-8408-463646674A73}" type="datetimeFigureOut">
              <a:rPr lang="en-US" smtClean="0"/>
              <a:t>5/18/2026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2127545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7F05D2-7D99-44E0-8408-463646674A73}" type="datetimeFigureOut">
              <a:rPr lang="en-US" smtClean="0"/>
              <a:t>5/18/2026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D8965-8637-4085-AA9E-D01A2FBEF14C}" type="slidenum">
              <a:rPr lang="en-US" smtClean="0"/>
              <a:t>‹#›</a:t>
            </a:fld>
            <a:endParaRPr lang="en-US"/>
          </a:p>
        </p:txBody>
      </p:sp>
    </p:spTree>
    <p:extLst>
      <p:ext uri="{BB962C8B-B14F-4D97-AF65-F5344CB8AC3E}">
        <p14:creationId xmlns:p14="http://schemas.microsoft.com/office/powerpoint/2010/main" val="3671678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37F05D2-7D99-44E0-8408-463646674A73}" type="datetimeFigureOut">
              <a:rPr lang="en-US" smtClean="0"/>
              <a:t>5/18/2026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38D8965-8637-4085-AA9E-D01A2FBEF14C}" type="slidenum">
              <a:rPr lang="en-US" smtClean="0"/>
              <a:t>‹#›</a:t>
            </a:fld>
            <a:endParaRPr lang="en-US"/>
          </a:p>
        </p:txBody>
      </p:sp>
    </p:spTree>
    <p:extLst>
      <p:ext uri="{BB962C8B-B14F-4D97-AF65-F5344CB8AC3E}">
        <p14:creationId xmlns:p14="http://schemas.microsoft.com/office/powerpoint/2010/main" val="334811372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0.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lifelong.creighton.edu/browse/all-courses/live/law/courses/2026mediationtraining" TargetMode="External"/><Relationship Id="rId2" Type="http://schemas.openxmlformats.org/officeDocument/2006/relationships/hyperlink" Target="file:///\\adu.dcn\ned\user\Nelson\Shared\Presentations\MJ%20Forum%20-%205.2026\Court's%20Mediation%20Plan.pdf" TargetMode="Externa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8.xml.rels><?xml version="1.0" encoding="UTF-8" standalone="yes"?>
<Relationships xmlns="http://schemas.openxmlformats.org/package/2006/relationships"><Relationship Id="rId3" Type="http://schemas.openxmlformats.org/officeDocument/2006/relationships/hyperlink" Target="mailto:roger_mastalir@ned.uscourts.gov" TargetMode="External"/><Relationship Id="rId2" Type="http://schemas.openxmlformats.org/officeDocument/2006/relationships/hyperlink" Target="https://www.ned.uscourts.gov/attorney/local-rules" TargetMode="Externa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ned.uscourts.gov/attorney/judges-information/civil-case-managemen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www.ned.uscourts.gov/attorney/rule-26f-report-calculator" TargetMode="External"/><Relationship Id="rId4" Type="http://schemas.openxmlformats.org/officeDocument/2006/relationships/hyperlink" Target="https://www.ned.uscourts.gov/forms?page=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8.xml.rels><?xml version="1.0" encoding="UTF-8" standalone="yes"?>
<Relationships xmlns="http://schemas.openxmlformats.org/package/2006/relationships"><Relationship Id="rId3" Type="http://schemas.openxmlformats.org/officeDocument/2006/relationships/hyperlink" Target="Consent%20to%20Reassignment%20to%20Magistrate%20Judge.pdf" TargetMode="External"/><Relationship Id="rId2" Type="http://schemas.openxmlformats.org/officeDocument/2006/relationships/hyperlink" Target="Stat%20Consent%20to%20Random%20Assignment%20to%20Magistrate%20Judge.pdf" TargetMode="Externa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D60127-6447-1035-BB25-E574FD8ED49A}"/>
              </a:ext>
            </a:extLst>
          </p:cNvPr>
          <p:cNvSpPr>
            <a:spLocks noGrp="1"/>
          </p:cNvSpPr>
          <p:nvPr>
            <p:ph type="ctrTitle"/>
          </p:nvPr>
        </p:nvSpPr>
        <p:spPr>
          <a:xfrm>
            <a:off x="4872012" y="1447800"/>
            <a:ext cx="5222325" cy="3329581"/>
          </a:xfrm>
        </p:spPr>
        <p:txBody>
          <a:bodyPr>
            <a:normAutofit/>
          </a:bodyPr>
          <a:lstStyle/>
          <a:p>
            <a:pPr>
              <a:lnSpc>
                <a:spcPct val="90000"/>
              </a:lnSpc>
            </a:pPr>
            <a:r>
              <a:rPr lang="en-US" sz="5600" dirty="0">
                <a:solidFill>
                  <a:srgbClr val="EBEBEB"/>
                </a:solidFill>
              </a:rPr>
              <a:t>Magistrate Judges Best Practices Forum</a:t>
            </a:r>
          </a:p>
        </p:txBody>
      </p:sp>
      <p:sp>
        <p:nvSpPr>
          <p:cNvPr id="3" name="Subtitle 2">
            <a:extLst>
              <a:ext uri="{FF2B5EF4-FFF2-40B4-BE49-F238E27FC236}">
                <a16:creationId xmlns:a16="http://schemas.microsoft.com/office/drawing/2014/main" id="{82F95DB2-7482-2E43-BA2B-03E98B9A5F1F}"/>
              </a:ext>
            </a:extLst>
          </p:cNvPr>
          <p:cNvSpPr>
            <a:spLocks noGrp="1"/>
          </p:cNvSpPr>
          <p:nvPr>
            <p:ph type="subTitle" idx="1"/>
          </p:nvPr>
        </p:nvSpPr>
        <p:spPr>
          <a:xfrm>
            <a:off x="4872012" y="4777380"/>
            <a:ext cx="5222326" cy="861420"/>
          </a:xfrm>
        </p:spPr>
        <p:txBody>
          <a:bodyPr>
            <a:normAutofit/>
          </a:bodyPr>
          <a:lstStyle/>
          <a:p>
            <a:r>
              <a:rPr lang="en-US">
                <a:solidFill>
                  <a:schemeClr val="tx2">
                    <a:lumMod val="40000"/>
                    <a:lumOff val="60000"/>
                  </a:schemeClr>
                </a:solidFill>
              </a:rPr>
              <a:t>May 15, 2026</a:t>
            </a:r>
          </a:p>
          <a:p>
            <a:r>
              <a:rPr lang="en-US">
                <a:solidFill>
                  <a:schemeClr val="tx2">
                    <a:lumMod val="40000"/>
                    <a:lumOff val="60000"/>
                  </a:schemeClr>
                </a:solidFill>
              </a:rPr>
              <a:t>Quarry Oaks Golf Club, Ashland, NE</a:t>
            </a:r>
          </a:p>
        </p:txBody>
      </p:sp>
      <p:sp>
        <p:nvSpPr>
          <p:cNvPr id="12"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4" name="Freeform: Shape 13">
            <a:extLst>
              <a:ext uri="{FF2B5EF4-FFF2-40B4-BE49-F238E27FC236}">
                <a16:creationId xmlns:a16="http://schemas.microsoft.com/office/drawing/2014/main" id="{09811DF6-66E4-43D5-B564-3151796531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81964" cy="6858000"/>
          </a:xfrm>
          <a:custGeom>
            <a:avLst/>
            <a:gdLst>
              <a:gd name="connsiteX0" fmla="*/ 3137249 w 4481964"/>
              <a:gd name="connsiteY0" fmla="*/ 0 h 6858000"/>
              <a:gd name="connsiteX1" fmla="*/ 4480787 w 4481964"/>
              <a:gd name="connsiteY1" fmla="*/ 0 h 6858000"/>
              <a:gd name="connsiteX2" fmla="*/ 4455742 w 4481964"/>
              <a:gd name="connsiteY2" fmla="*/ 155676 h 6858000"/>
              <a:gd name="connsiteX3" fmla="*/ 4431873 w 4481964"/>
              <a:gd name="connsiteY3" fmla="*/ 310667 h 6858000"/>
              <a:gd name="connsiteX4" fmla="*/ 4408509 w 4481964"/>
              <a:gd name="connsiteY4" fmla="*/ 466344 h 6858000"/>
              <a:gd name="connsiteX5" fmla="*/ 4388506 w 4481964"/>
              <a:gd name="connsiteY5" fmla="*/ 622706 h 6858000"/>
              <a:gd name="connsiteX6" fmla="*/ 4368335 w 4481964"/>
              <a:gd name="connsiteY6" fmla="*/ 778383 h 6858000"/>
              <a:gd name="connsiteX7" fmla="*/ 4349509 w 4481964"/>
              <a:gd name="connsiteY7" fmla="*/ 934745 h 6858000"/>
              <a:gd name="connsiteX8" fmla="*/ 4333373 w 4481964"/>
              <a:gd name="connsiteY8" fmla="*/ 1089050 h 6858000"/>
              <a:gd name="connsiteX9" fmla="*/ 4318077 w 4481964"/>
              <a:gd name="connsiteY9" fmla="*/ 1245413 h 6858000"/>
              <a:gd name="connsiteX10" fmla="*/ 4304125 w 4481964"/>
              <a:gd name="connsiteY10" fmla="*/ 1401089 h 6858000"/>
              <a:gd name="connsiteX11" fmla="*/ 4292023 w 4481964"/>
              <a:gd name="connsiteY11" fmla="*/ 1554023 h 6858000"/>
              <a:gd name="connsiteX12" fmla="*/ 4279920 w 4481964"/>
              <a:gd name="connsiteY12" fmla="*/ 1709013 h 6858000"/>
              <a:gd name="connsiteX13" fmla="*/ 4269835 w 4481964"/>
              <a:gd name="connsiteY13" fmla="*/ 1861947 h 6858000"/>
              <a:gd name="connsiteX14" fmla="*/ 4261935 w 4481964"/>
              <a:gd name="connsiteY14" fmla="*/ 2014880 h 6858000"/>
              <a:gd name="connsiteX15" fmla="*/ 4253698 w 4481964"/>
              <a:gd name="connsiteY15" fmla="*/ 2167128 h 6858000"/>
              <a:gd name="connsiteX16" fmla="*/ 4246807 w 4481964"/>
              <a:gd name="connsiteY16" fmla="*/ 2318004 h 6858000"/>
              <a:gd name="connsiteX17" fmla="*/ 4241932 w 4481964"/>
              <a:gd name="connsiteY17" fmla="*/ 2467508 h 6858000"/>
              <a:gd name="connsiteX18" fmla="*/ 4237730 w 4481964"/>
              <a:gd name="connsiteY18" fmla="*/ 2617013 h 6858000"/>
              <a:gd name="connsiteX19" fmla="*/ 4233696 w 4481964"/>
              <a:gd name="connsiteY19" fmla="*/ 2765145 h 6858000"/>
              <a:gd name="connsiteX20" fmla="*/ 4231847 w 4481964"/>
              <a:gd name="connsiteY20" fmla="*/ 2911221 h 6858000"/>
              <a:gd name="connsiteX21" fmla="*/ 4229830 w 4481964"/>
              <a:gd name="connsiteY21" fmla="*/ 3057296 h 6858000"/>
              <a:gd name="connsiteX22" fmla="*/ 4228821 w 4481964"/>
              <a:gd name="connsiteY22" fmla="*/ 3201314 h 6858000"/>
              <a:gd name="connsiteX23" fmla="*/ 4229830 w 4481964"/>
              <a:gd name="connsiteY23" fmla="*/ 3343960 h 6858000"/>
              <a:gd name="connsiteX24" fmla="*/ 4229830 w 4481964"/>
              <a:gd name="connsiteY24" fmla="*/ 3485235 h 6858000"/>
              <a:gd name="connsiteX25" fmla="*/ 4231847 w 4481964"/>
              <a:gd name="connsiteY25" fmla="*/ 3625138 h 6858000"/>
              <a:gd name="connsiteX26" fmla="*/ 4234872 w 4481964"/>
              <a:gd name="connsiteY26" fmla="*/ 3762298 h 6858000"/>
              <a:gd name="connsiteX27" fmla="*/ 4237730 w 4481964"/>
              <a:gd name="connsiteY27" fmla="*/ 3898087 h 6858000"/>
              <a:gd name="connsiteX28" fmla="*/ 4240924 w 4481964"/>
              <a:gd name="connsiteY28" fmla="*/ 4031132 h 6858000"/>
              <a:gd name="connsiteX29" fmla="*/ 4245798 w 4481964"/>
              <a:gd name="connsiteY29" fmla="*/ 4163491 h 6858000"/>
              <a:gd name="connsiteX30" fmla="*/ 4251009 w 4481964"/>
              <a:gd name="connsiteY30" fmla="*/ 4293793 h 6858000"/>
              <a:gd name="connsiteX31" fmla="*/ 4255715 w 4481964"/>
              <a:gd name="connsiteY31" fmla="*/ 4421352 h 6858000"/>
              <a:gd name="connsiteX32" fmla="*/ 4268995 w 4481964"/>
              <a:gd name="connsiteY32" fmla="*/ 4670298 h 6858000"/>
              <a:gd name="connsiteX33" fmla="*/ 4283114 w 4481964"/>
              <a:gd name="connsiteY33" fmla="*/ 4908956 h 6858000"/>
              <a:gd name="connsiteX34" fmla="*/ 4297906 w 4481964"/>
              <a:gd name="connsiteY34" fmla="*/ 5138013 h 6858000"/>
              <a:gd name="connsiteX35" fmla="*/ 4314211 w 4481964"/>
              <a:gd name="connsiteY35" fmla="*/ 5354726 h 6858000"/>
              <a:gd name="connsiteX36" fmla="*/ 4331188 w 4481964"/>
              <a:gd name="connsiteY36" fmla="*/ 5561838 h 6858000"/>
              <a:gd name="connsiteX37" fmla="*/ 4349509 w 4481964"/>
              <a:gd name="connsiteY37" fmla="*/ 5753862 h 6858000"/>
              <a:gd name="connsiteX38" fmla="*/ 4367495 w 4481964"/>
              <a:gd name="connsiteY38" fmla="*/ 5934227 h 6858000"/>
              <a:gd name="connsiteX39" fmla="*/ 4385480 w 4481964"/>
              <a:gd name="connsiteY39" fmla="*/ 6100191 h 6858000"/>
              <a:gd name="connsiteX40" fmla="*/ 4402457 w 4481964"/>
              <a:gd name="connsiteY40" fmla="*/ 6252438 h 6858000"/>
              <a:gd name="connsiteX41" fmla="*/ 4418594 w 4481964"/>
              <a:gd name="connsiteY41" fmla="*/ 6387541 h 6858000"/>
              <a:gd name="connsiteX42" fmla="*/ 4433890 w 4481964"/>
              <a:gd name="connsiteY42" fmla="*/ 6509613 h 6858000"/>
              <a:gd name="connsiteX43" fmla="*/ 4446665 w 4481964"/>
              <a:gd name="connsiteY43" fmla="*/ 6612483 h 6858000"/>
              <a:gd name="connsiteX44" fmla="*/ 4458767 w 4481964"/>
              <a:gd name="connsiteY44" fmla="*/ 6698894 h 6858000"/>
              <a:gd name="connsiteX45" fmla="*/ 4476081 w 4481964"/>
              <a:gd name="connsiteY45" fmla="*/ 6817538 h 6858000"/>
              <a:gd name="connsiteX46" fmla="*/ 4481964 w 4481964"/>
              <a:gd name="connsiteY46" fmla="*/ 6858000 h 6858000"/>
              <a:gd name="connsiteX47" fmla="*/ 3577807 w 4481964"/>
              <a:gd name="connsiteY47" fmla="*/ 6858000 h 6858000"/>
              <a:gd name="connsiteX48" fmla="*/ 3577807 w 4481964"/>
              <a:gd name="connsiteY48" fmla="*/ 6858000 h 6858000"/>
              <a:gd name="connsiteX49" fmla="*/ 0 w 4481964"/>
              <a:gd name="connsiteY49" fmla="*/ 6858000 h 6858000"/>
              <a:gd name="connsiteX50" fmla="*/ 0 w 4481964"/>
              <a:gd name="connsiteY50" fmla="*/ 0 h 6858000"/>
              <a:gd name="connsiteX51" fmla="*/ 3137249 w 448196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481964" h="6858000">
                <a:moveTo>
                  <a:pt x="3137249" y="0"/>
                </a:move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3577807" y="6858000"/>
                </a:lnTo>
                <a:lnTo>
                  <a:pt x="0" y="6858000"/>
                </a:lnTo>
                <a:lnTo>
                  <a:pt x="0" y="0"/>
                </a:lnTo>
                <a:lnTo>
                  <a:pt x="313724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 name="Graphic 6" descr="Gavel">
            <a:extLst>
              <a:ext uri="{FF2B5EF4-FFF2-40B4-BE49-F238E27FC236}">
                <a16:creationId xmlns:a16="http://schemas.microsoft.com/office/drawing/2014/main" id="{31BAE971-FB44-F3FE-48B4-471CD426DC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7240" y="2074882"/>
            <a:ext cx="2936836" cy="2936836"/>
          </a:xfrm>
          <a:prstGeom prst="rect">
            <a:avLst/>
          </a:prstGeom>
          <a:effectLst/>
        </p:spPr>
      </p:pic>
    </p:spTree>
    <p:extLst>
      <p:ext uri="{BB962C8B-B14F-4D97-AF65-F5344CB8AC3E}">
        <p14:creationId xmlns:p14="http://schemas.microsoft.com/office/powerpoint/2010/main" val="42405527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par>
                                <p:cTn id="16" presetID="10" presetClass="entr" presetSubtype="0" fill="hold" nodeType="withEffect">
                                  <p:stCondLst>
                                    <p:cond delay="500"/>
                                  </p:stCondLst>
                                  <p:iterate>
                                    <p:tmPct val="10000"/>
                                  </p:iterate>
                                  <p:childTnLst>
                                    <p:set>
                                      <p:cBhvr>
                                        <p:cTn id="17" dur="1" fill="hold">
                                          <p:stCondLst>
                                            <p:cond delay="0"/>
                                          </p:stCondLst>
                                        </p:cTn>
                                        <p:tgtEl>
                                          <p:spTgt spid="7"/>
                                        </p:tgtEl>
                                        <p:attrNameLst>
                                          <p:attrName>style.visibility</p:attrName>
                                        </p:attrNameLst>
                                      </p:cBhvr>
                                      <p:to>
                                        <p:strVal val="visible"/>
                                      </p:to>
                                    </p:set>
                                    <p:animEffect transition="in" filter="fade">
                                      <p:cBhvr>
                                        <p:cTn id="18"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F1BCA-46AB-BBBA-CAB7-F9959A58D3B5}"/>
              </a:ext>
            </a:extLst>
          </p:cNvPr>
          <p:cNvSpPr>
            <a:spLocks noGrp="1"/>
          </p:cNvSpPr>
          <p:nvPr>
            <p:ph type="title"/>
          </p:nvPr>
        </p:nvSpPr>
        <p:spPr>
          <a:xfrm>
            <a:off x="684212" y="470504"/>
            <a:ext cx="8534400" cy="1507067"/>
          </a:xfrm>
        </p:spPr>
        <p:txBody>
          <a:bodyPr/>
          <a:lstStyle/>
          <a:p>
            <a:r>
              <a:rPr lang="en-US" dirty="0"/>
              <a:t>EXHIBIT LISTS</a:t>
            </a:r>
            <a:br>
              <a:rPr lang="en-US" dirty="0"/>
            </a:br>
            <a:r>
              <a:rPr lang="en-US" sz="3000" dirty="0"/>
              <a:t>NECivR 16.2(1)(A)</a:t>
            </a:r>
          </a:p>
        </p:txBody>
      </p:sp>
      <p:sp>
        <p:nvSpPr>
          <p:cNvPr id="3" name="Content Placeholder 2">
            <a:extLst>
              <a:ext uri="{FF2B5EF4-FFF2-40B4-BE49-F238E27FC236}">
                <a16:creationId xmlns:a16="http://schemas.microsoft.com/office/drawing/2014/main" id="{8CFFD978-C5B6-3C5D-4978-3F98DD97E75E}"/>
              </a:ext>
            </a:extLst>
          </p:cNvPr>
          <p:cNvSpPr>
            <a:spLocks noGrp="1"/>
          </p:cNvSpPr>
          <p:nvPr>
            <p:ph idx="1"/>
          </p:nvPr>
        </p:nvSpPr>
        <p:spPr>
          <a:xfrm>
            <a:off x="684212" y="2079171"/>
            <a:ext cx="8534400" cy="3615267"/>
          </a:xfrm>
        </p:spPr>
        <p:txBody>
          <a:bodyPr/>
          <a:lstStyle/>
          <a:p>
            <a:r>
              <a:rPr lang="en-US" dirty="0">
                <a:solidFill>
                  <a:schemeClr val="tx1"/>
                </a:solidFill>
              </a:rPr>
              <a:t>Exhibits and Exhibit Lists must be exchanged between parties in advance of deadline to submit joint pretrial order (See </a:t>
            </a:r>
            <a:r>
              <a:rPr lang="en-US" dirty="0" err="1">
                <a:solidFill>
                  <a:schemeClr val="tx1"/>
                </a:solidFill>
              </a:rPr>
              <a:t>NECivR</a:t>
            </a:r>
            <a:r>
              <a:rPr lang="en-US" dirty="0">
                <a:solidFill>
                  <a:schemeClr val="tx1"/>
                </a:solidFill>
              </a:rPr>
              <a:t> 16.2(a)(1))</a:t>
            </a:r>
          </a:p>
          <a:p>
            <a:pPr lvl="1"/>
            <a:r>
              <a:rPr lang="en-US" dirty="0">
                <a:solidFill>
                  <a:schemeClr val="tx1"/>
                </a:solidFill>
              </a:rPr>
              <a:t>Allow enough time to mark objections prior to submitting to MJ</a:t>
            </a:r>
          </a:p>
          <a:p>
            <a:r>
              <a:rPr lang="en-US" dirty="0">
                <a:solidFill>
                  <a:schemeClr val="tx1"/>
                </a:solidFill>
              </a:rPr>
              <a:t>Objections not included </a:t>
            </a:r>
            <a:r>
              <a:rPr lang="en-US" u="sng" dirty="0">
                <a:solidFill>
                  <a:schemeClr val="tx1"/>
                </a:solidFill>
              </a:rPr>
              <a:t>will be waived </a:t>
            </a:r>
            <a:r>
              <a:rPr lang="en-US" dirty="0">
                <a:solidFill>
                  <a:schemeClr val="tx1"/>
                </a:solidFill>
              </a:rPr>
              <a:t>– exception 402 &amp; 403</a:t>
            </a:r>
          </a:p>
          <a:p>
            <a:pPr lvl="1"/>
            <a:r>
              <a:rPr lang="en-US" dirty="0">
                <a:solidFill>
                  <a:schemeClr val="tx1"/>
                </a:solidFill>
              </a:rPr>
              <a:t>R: Relevancy H: Hearsay A: Authenticity O: Other (be sure to specify)</a:t>
            </a:r>
          </a:p>
          <a:p>
            <a:r>
              <a:rPr lang="en-US" dirty="0">
                <a:solidFill>
                  <a:schemeClr val="tx1"/>
                </a:solidFill>
              </a:rPr>
              <a:t>Exhibit List form provided on the court’s website</a:t>
            </a:r>
          </a:p>
          <a:p>
            <a:r>
              <a:rPr lang="en-US" dirty="0">
                <a:solidFill>
                  <a:schemeClr val="tx1"/>
                </a:solidFill>
              </a:rPr>
              <a:t>Number starting at 1. Ex. 101, 501, etc. (See </a:t>
            </a:r>
            <a:r>
              <a:rPr lang="en-US" dirty="0" err="1">
                <a:solidFill>
                  <a:schemeClr val="tx1"/>
                </a:solidFill>
              </a:rPr>
              <a:t>NECivR</a:t>
            </a:r>
            <a:r>
              <a:rPr lang="en-US" dirty="0">
                <a:solidFill>
                  <a:schemeClr val="tx1"/>
                </a:solidFill>
              </a:rPr>
              <a:t> 39.3(d))</a:t>
            </a:r>
          </a:p>
          <a:p>
            <a:endParaRPr lang="en-US" dirty="0"/>
          </a:p>
        </p:txBody>
      </p:sp>
    </p:spTree>
    <p:extLst>
      <p:ext uri="{BB962C8B-B14F-4D97-AF65-F5344CB8AC3E}">
        <p14:creationId xmlns:p14="http://schemas.microsoft.com/office/powerpoint/2010/main" val="1944102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3F66C61A-763C-31CA-8336-996D948C8BD2}"/>
              </a:ext>
            </a:extLst>
          </p:cNvPr>
          <p:cNvSpPr>
            <a:spLocks noGrp="1"/>
          </p:cNvSpPr>
          <p:nvPr>
            <p:ph type="title"/>
          </p:nvPr>
        </p:nvSpPr>
        <p:spPr>
          <a:xfrm>
            <a:off x="806195" y="804672"/>
            <a:ext cx="3521359" cy="5248656"/>
          </a:xfrm>
        </p:spPr>
        <p:txBody>
          <a:bodyPr anchor="ctr">
            <a:normAutofit/>
          </a:bodyPr>
          <a:lstStyle/>
          <a:p>
            <a:pPr algn="ctr"/>
            <a:r>
              <a:rPr lang="en-US" dirty="0"/>
              <a:t>FINAL PRETRIAL ORDER</a:t>
            </a:r>
            <a:br>
              <a:rPr lang="en-US" dirty="0"/>
            </a:br>
            <a:r>
              <a:rPr lang="en-US"/>
              <a:t>NECivR 16.2(a)(2)</a:t>
            </a:r>
          </a:p>
        </p:txBody>
      </p:sp>
      <p:sp>
        <p:nvSpPr>
          <p:cNvPr id="3" name="Content Placeholder 2">
            <a:extLst>
              <a:ext uri="{FF2B5EF4-FFF2-40B4-BE49-F238E27FC236}">
                <a16:creationId xmlns:a16="http://schemas.microsoft.com/office/drawing/2014/main" id="{F6F4AAD4-365D-056F-FB9C-1ACA76703C96}"/>
              </a:ext>
            </a:extLst>
          </p:cNvPr>
          <p:cNvSpPr>
            <a:spLocks noGrp="1"/>
          </p:cNvSpPr>
          <p:nvPr>
            <p:ph idx="1"/>
          </p:nvPr>
        </p:nvSpPr>
        <p:spPr>
          <a:xfrm>
            <a:off x="4975861" y="804671"/>
            <a:ext cx="6399930" cy="5248657"/>
          </a:xfrm>
        </p:spPr>
        <p:txBody>
          <a:bodyPr anchor="ctr">
            <a:normAutofit/>
          </a:bodyPr>
          <a:lstStyle/>
          <a:p>
            <a:r>
              <a:rPr lang="en-US"/>
              <a:t>Form available on court’s website</a:t>
            </a:r>
          </a:p>
          <a:p>
            <a:r>
              <a:rPr lang="en-US" u="sng"/>
              <a:t>Joint submission</a:t>
            </a:r>
          </a:p>
          <a:p>
            <a:r>
              <a:rPr lang="en-US"/>
              <a:t>Witness lists –</a:t>
            </a:r>
          </a:p>
          <a:p>
            <a:pPr lvl="1"/>
            <a:r>
              <a:rPr lang="en-US"/>
              <a:t>Include city and state</a:t>
            </a:r>
          </a:p>
          <a:p>
            <a:pPr lvl="1"/>
            <a:r>
              <a:rPr lang="en-US"/>
              <a:t>Indicate “will call” or “may call”</a:t>
            </a:r>
          </a:p>
          <a:p>
            <a:pPr lvl="1"/>
            <a:r>
              <a:rPr lang="en-US"/>
              <a:t>Indicate if party requests witness testify remotely and notate whether the request is opposed</a:t>
            </a:r>
          </a:p>
          <a:p>
            <a:r>
              <a:rPr lang="en-US"/>
              <a:t>Experts –</a:t>
            </a:r>
          </a:p>
          <a:p>
            <a:pPr lvl="1"/>
            <a:r>
              <a:rPr lang="en-US"/>
              <a:t>Attach a copy of the witness’s CV</a:t>
            </a:r>
          </a:p>
        </p:txBody>
      </p:sp>
    </p:spTree>
    <p:extLst>
      <p:ext uri="{BB962C8B-B14F-4D97-AF65-F5344CB8AC3E}">
        <p14:creationId xmlns:p14="http://schemas.microsoft.com/office/powerpoint/2010/main" val="1881869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AF5FCA-AB4B-42EE-FE5A-AA48E19046BB}"/>
              </a:ext>
            </a:extLst>
          </p:cNvPr>
          <p:cNvSpPr>
            <a:spLocks noGrp="1"/>
          </p:cNvSpPr>
          <p:nvPr>
            <p:ph type="title"/>
          </p:nvPr>
        </p:nvSpPr>
        <p:spPr>
          <a:xfrm>
            <a:off x="648929" y="1063417"/>
            <a:ext cx="3505495" cy="4675396"/>
          </a:xfrm>
        </p:spPr>
        <p:txBody>
          <a:bodyPr anchor="ctr">
            <a:normAutofit/>
          </a:bodyPr>
          <a:lstStyle/>
          <a:p>
            <a:r>
              <a:rPr lang="en-US">
                <a:solidFill>
                  <a:srgbClr val="F2F2F2"/>
                </a:solidFill>
              </a:rPr>
              <a:t>Case Filings: “Help Us Help you”</a:t>
            </a:r>
            <a:br>
              <a:rPr lang="en-US">
                <a:solidFill>
                  <a:srgbClr val="F2F2F2"/>
                </a:solidFill>
              </a:rPr>
            </a:br>
            <a:endParaRPr lang="en-US">
              <a:solidFill>
                <a:srgbClr val="F2F2F2"/>
              </a:solidFill>
            </a:endParaRPr>
          </a:p>
        </p:txBody>
      </p:sp>
      <p:sp>
        <p:nvSpPr>
          <p:cNvPr id="24" name="Rectangle 23">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17" name="Content Placeholder 2">
            <a:extLst>
              <a:ext uri="{FF2B5EF4-FFF2-40B4-BE49-F238E27FC236}">
                <a16:creationId xmlns:a16="http://schemas.microsoft.com/office/drawing/2014/main" id="{A49234DF-673C-AD29-46DB-11C57FAC633B}"/>
              </a:ext>
            </a:extLst>
          </p:cNvPr>
          <p:cNvGraphicFramePr>
            <a:graphicFrameLocks noGrp="1"/>
          </p:cNvGraphicFramePr>
          <p:nvPr>
            <p:ph idx="1"/>
            <p:extLst>
              <p:ext uri="{D42A27DB-BD31-4B8C-83A1-F6EECF244321}">
                <p14:modId xmlns:p14="http://schemas.microsoft.com/office/powerpoint/2010/main" val="299950357"/>
              </p:ext>
            </p:extLst>
          </p:nvPr>
        </p:nvGraphicFramePr>
        <p:xfrm>
          <a:off x="5608638" y="965200"/>
          <a:ext cx="5614987" cy="477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317789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8E109-9320-96A2-E618-0CAEA77A1218}"/>
              </a:ext>
            </a:extLst>
          </p:cNvPr>
          <p:cNvSpPr>
            <a:spLocks noGrp="1"/>
          </p:cNvSpPr>
          <p:nvPr>
            <p:ph type="title"/>
          </p:nvPr>
        </p:nvSpPr>
        <p:spPr>
          <a:xfrm>
            <a:off x="648930" y="348545"/>
            <a:ext cx="9252154" cy="1223983"/>
          </a:xfrm>
        </p:spPr>
        <p:txBody>
          <a:bodyPr>
            <a:normAutofit/>
          </a:bodyPr>
          <a:lstStyle/>
          <a:p>
            <a:r>
              <a:rPr lang="en-US"/>
              <a:t>Contacting Chambers</a:t>
            </a:r>
          </a:p>
        </p:txBody>
      </p:sp>
      <p:sp>
        <p:nvSpPr>
          <p:cNvPr id="3" name="Content Placeholder 2">
            <a:extLst>
              <a:ext uri="{FF2B5EF4-FFF2-40B4-BE49-F238E27FC236}">
                <a16:creationId xmlns:a16="http://schemas.microsoft.com/office/drawing/2014/main" id="{2B04CC32-F089-5FB5-3110-10BF1595A79C}"/>
              </a:ext>
            </a:extLst>
          </p:cNvPr>
          <p:cNvSpPr>
            <a:spLocks noGrp="1"/>
          </p:cNvSpPr>
          <p:nvPr>
            <p:ph idx="1"/>
          </p:nvPr>
        </p:nvSpPr>
        <p:spPr>
          <a:xfrm>
            <a:off x="420265" y="4722887"/>
            <a:ext cx="10541518" cy="1786568"/>
          </a:xfrm>
        </p:spPr>
        <p:txBody>
          <a:bodyPr>
            <a:normAutofit/>
          </a:bodyPr>
          <a:lstStyle/>
          <a:p>
            <a:r>
              <a:rPr lang="en-US" b="1" dirty="0"/>
              <a:t>Meet and confer with counsel – Joint requests preferred</a:t>
            </a:r>
          </a:p>
          <a:p>
            <a:r>
              <a:rPr lang="en-US" b="1" dirty="0"/>
              <a:t>Contact Chambers for case-specific instructions regarding scheduling, case summaries, judge preferences, etc. </a:t>
            </a:r>
          </a:p>
          <a:p>
            <a:r>
              <a:rPr lang="en-US" b="1" dirty="0"/>
              <a:t>Contact the Clerk’s Office with questions regarding filing</a:t>
            </a:r>
          </a:p>
          <a:p>
            <a:pPr marL="0" indent="0">
              <a:buNone/>
            </a:pPr>
            <a:endParaRPr lang="en-US" dirty="0"/>
          </a:p>
        </p:txBody>
      </p:sp>
      <p:pic>
        <p:nvPicPr>
          <p:cNvPr id="5" name="Picture 4">
            <a:extLst>
              <a:ext uri="{FF2B5EF4-FFF2-40B4-BE49-F238E27FC236}">
                <a16:creationId xmlns:a16="http://schemas.microsoft.com/office/drawing/2014/main" id="{2D1685F6-939F-650B-7C2F-DD31086FB3BA}"/>
              </a:ext>
            </a:extLst>
          </p:cNvPr>
          <p:cNvPicPr>
            <a:picLocks noChangeAspect="1"/>
          </p:cNvPicPr>
          <p:nvPr/>
        </p:nvPicPr>
        <p:blipFill>
          <a:blip r:embed="rId3"/>
          <a:stretch>
            <a:fillRect/>
          </a:stretch>
        </p:blipFill>
        <p:spPr>
          <a:xfrm>
            <a:off x="205799" y="1536593"/>
            <a:ext cx="11823521" cy="2748968"/>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554905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7DD6E-0965-699C-0706-470F8274E6C8}"/>
              </a:ext>
            </a:extLst>
          </p:cNvPr>
          <p:cNvSpPr>
            <a:spLocks noGrp="1"/>
          </p:cNvSpPr>
          <p:nvPr>
            <p:ph type="title"/>
          </p:nvPr>
        </p:nvSpPr>
        <p:spPr>
          <a:xfrm>
            <a:off x="1068084" y="235372"/>
            <a:ext cx="10055832" cy="1507067"/>
          </a:xfrm>
        </p:spPr>
        <p:txBody>
          <a:bodyPr/>
          <a:lstStyle/>
          <a:p>
            <a:pPr algn="ctr"/>
            <a:r>
              <a:rPr lang="en-US" dirty="0"/>
              <a:t>Case Management Practices</a:t>
            </a:r>
          </a:p>
        </p:txBody>
      </p:sp>
      <p:pic>
        <p:nvPicPr>
          <p:cNvPr id="5" name="Picture 4">
            <a:extLst>
              <a:ext uri="{FF2B5EF4-FFF2-40B4-BE49-F238E27FC236}">
                <a16:creationId xmlns:a16="http://schemas.microsoft.com/office/drawing/2014/main" id="{9B57BF32-167A-8C22-2FBA-E3D95BBE0F3A}"/>
              </a:ext>
            </a:extLst>
          </p:cNvPr>
          <p:cNvPicPr>
            <a:picLocks noChangeAspect="1"/>
          </p:cNvPicPr>
          <p:nvPr/>
        </p:nvPicPr>
        <p:blipFill>
          <a:blip r:embed="rId2"/>
          <a:stretch>
            <a:fillRect/>
          </a:stretch>
        </p:blipFill>
        <p:spPr>
          <a:xfrm>
            <a:off x="2151604" y="1147692"/>
            <a:ext cx="7888791" cy="5005047"/>
          </a:xfrm>
          <a:prstGeom prst="rect">
            <a:avLst/>
          </a:prstGeom>
        </p:spPr>
      </p:pic>
      <p:sp>
        <p:nvSpPr>
          <p:cNvPr id="6" name="Oval 5">
            <a:extLst>
              <a:ext uri="{FF2B5EF4-FFF2-40B4-BE49-F238E27FC236}">
                <a16:creationId xmlns:a16="http://schemas.microsoft.com/office/drawing/2014/main" id="{748FF150-6F6E-C758-826D-6A8BAE6913B3}"/>
              </a:ext>
            </a:extLst>
          </p:cNvPr>
          <p:cNvSpPr/>
          <p:nvPr/>
        </p:nvSpPr>
        <p:spPr>
          <a:xfrm>
            <a:off x="4762920" y="4572951"/>
            <a:ext cx="2351314" cy="54261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374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68005DF-3E18-327B-FA90-63C8EEED7435}"/>
              </a:ext>
            </a:extLst>
          </p:cNvPr>
          <p:cNvPicPr>
            <a:picLocks noChangeAspect="1"/>
          </p:cNvPicPr>
          <p:nvPr/>
        </p:nvPicPr>
        <p:blipFill>
          <a:blip r:embed="rId2"/>
          <a:stretch>
            <a:fillRect/>
          </a:stretch>
        </p:blipFill>
        <p:spPr>
          <a:xfrm>
            <a:off x="3238500" y="309562"/>
            <a:ext cx="5715000" cy="6238875"/>
          </a:xfrm>
          <a:prstGeom prst="rect">
            <a:avLst/>
          </a:prstGeom>
        </p:spPr>
      </p:pic>
    </p:spTree>
    <p:extLst>
      <p:ext uri="{BB962C8B-B14F-4D97-AF65-F5344CB8AC3E}">
        <p14:creationId xmlns:p14="http://schemas.microsoft.com/office/powerpoint/2010/main" val="862046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472034-ED83-01F3-999B-5DB96E248E33}"/>
              </a:ext>
            </a:extLst>
          </p:cNvPr>
          <p:cNvPicPr>
            <a:picLocks noChangeAspect="1"/>
          </p:cNvPicPr>
          <p:nvPr/>
        </p:nvPicPr>
        <p:blipFill>
          <a:blip r:embed="rId2"/>
          <a:stretch>
            <a:fillRect/>
          </a:stretch>
        </p:blipFill>
        <p:spPr>
          <a:xfrm>
            <a:off x="3248025" y="323015"/>
            <a:ext cx="6324600" cy="6211970"/>
          </a:xfrm>
          <a:prstGeom prst="rect">
            <a:avLst/>
          </a:prstGeom>
        </p:spPr>
      </p:pic>
    </p:spTree>
    <p:extLst>
      <p:ext uri="{BB962C8B-B14F-4D97-AF65-F5344CB8AC3E}">
        <p14:creationId xmlns:p14="http://schemas.microsoft.com/office/powerpoint/2010/main" val="1553409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E7297-DCEA-0AFF-834A-ABF3B08D36BC}"/>
              </a:ext>
            </a:extLst>
          </p:cNvPr>
          <p:cNvSpPr>
            <a:spLocks noGrp="1"/>
          </p:cNvSpPr>
          <p:nvPr>
            <p:ph type="title"/>
          </p:nvPr>
        </p:nvSpPr>
        <p:spPr>
          <a:xfrm>
            <a:off x="392811" y="242065"/>
            <a:ext cx="10562908" cy="1507067"/>
          </a:xfrm>
        </p:spPr>
        <p:txBody>
          <a:bodyPr/>
          <a:lstStyle/>
          <a:p>
            <a:r>
              <a:rPr lang="en-US" sz="4400" dirty="0"/>
              <a:t>Motions to Amend Pleadings </a:t>
            </a:r>
            <a:br>
              <a:rPr lang="en-US" sz="4400" dirty="0"/>
            </a:br>
            <a:r>
              <a:rPr lang="en-US" sz="4400" dirty="0"/>
              <a:t>Before Trial </a:t>
            </a:r>
          </a:p>
        </p:txBody>
      </p:sp>
      <p:sp>
        <p:nvSpPr>
          <p:cNvPr id="3" name="Content Placeholder 2">
            <a:extLst>
              <a:ext uri="{FF2B5EF4-FFF2-40B4-BE49-F238E27FC236}">
                <a16:creationId xmlns:a16="http://schemas.microsoft.com/office/drawing/2014/main" id="{5B7D4076-D369-4FF8-F29D-CDACCF7128CD}"/>
              </a:ext>
            </a:extLst>
          </p:cNvPr>
          <p:cNvSpPr>
            <a:spLocks noGrp="1"/>
          </p:cNvSpPr>
          <p:nvPr>
            <p:ph idx="1"/>
          </p:nvPr>
        </p:nvSpPr>
        <p:spPr>
          <a:xfrm>
            <a:off x="684212" y="1863091"/>
            <a:ext cx="9410764" cy="4089653"/>
          </a:xfrm>
        </p:spPr>
        <p:txBody>
          <a:bodyPr>
            <a:normAutofit fontScale="85000" lnSpcReduction="10000"/>
          </a:bodyPr>
          <a:lstStyle/>
          <a:p>
            <a:pPr marL="0" indent="0">
              <a:buNone/>
            </a:pPr>
            <a:r>
              <a:rPr lang="en-US" sz="3100" dirty="0">
                <a:solidFill>
                  <a:schemeClr val="tx1"/>
                </a:solidFill>
              </a:rPr>
              <a:t>Fed. R. Civ. P. 15: </a:t>
            </a:r>
          </a:p>
          <a:p>
            <a:r>
              <a:rPr lang="en-US" dirty="0">
                <a:solidFill>
                  <a:schemeClr val="tx1"/>
                </a:solidFill>
              </a:rPr>
              <a:t>Amendments as a matter of course: Rule 15(a)(1) – </a:t>
            </a:r>
            <a:r>
              <a:rPr lang="en-US" u="sng" dirty="0">
                <a:solidFill>
                  <a:schemeClr val="tx1"/>
                </a:solidFill>
              </a:rPr>
              <a:t>No motion necessary!</a:t>
            </a:r>
            <a:r>
              <a:rPr lang="en-US" dirty="0">
                <a:solidFill>
                  <a:schemeClr val="tx1"/>
                </a:solidFill>
              </a:rPr>
              <a:t>		</a:t>
            </a:r>
          </a:p>
          <a:p>
            <a:r>
              <a:rPr lang="en-US" dirty="0">
                <a:solidFill>
                  <a:schemeClr val="tx1"/>
                </a:solidFill>
              </a:rPr>
              <a:t>Amendments with opposing party’s written consent or the court’s leave: Rule 15(a)(2).</a:t>
            </a:r>
          </a:p>
          <a:p>
            <a:endParaRPr lang="en-US" dirty="0">
              <a:solidFill>
                <a:schemeClr val="tx1"/>
              </a:solidFill>
            </a:endParaRPr>
          </a:p>
          <a:p>
            <a:pPr marL="0" indent="0">
              <a:buNone/>
            </a:pPr>
            <a:r>
              <a:rPr lang="en-US" sz="2800" dirty="0">
                <a:solidFill>
                  <a:schemeClr val="tx1"/>
                </a:solidFill>
              </a:rPr>
              <a:t>Fed. R. Civ. P. 16: </a:t>
            </a:r>
          </a:p>
          <a:p>
            <a:r>
              <a:rPr lang="en-US" dirty="0">
                <a:solidFill>
                  <a:schemeClr val="tx1"/>
                </a:solidFill>
              </a:rPr>
              <a:t>The progression order </a:t>
            </a:r>
            <a:r>
              <a:rPr lang="en-US" u="sng" dirty="0">
                <a:solidFill>
                  <a:schemeClr val="tx1"/>
                </a:solidFill>
              </a:rPr>
              <a:t>must</a:t>
            </a:r>
            <a:r>
              <a:rPr lang="en-US" dirty="0">
                <a:solidFill>
                  <a:schemeClr val="tx1"/>
                </a:solidFill>
              </a:rPr>
              <a:t> include a deadline to amend the pleadings. Rule 16(b)(3). </a:t>
            </a:r>
          </a:p>
          <a:p>
            <a:r>
              <a:rPr lang="en-US" dirty="0">
                <a:solidFill>
                  <a:schemeClr val="tx1"/>
                </a:solidFill>
              </a:rPr>
              <a:t>Unless the deadline is explicitly amended by the court, once this deadline is expired, “A schedule may be modified only for </a:t>
            </a:r>
            <a:r>
              <a:rPr lang="en-US" u="sng" dirty="0">
                <a:solidFill>
                  <a:schemeClr val="tx1"/>
                </a:solidFill>
              </a:rPr>
              <a:t>good cause</a:t>
            </a:r>
            <a:r>
              <a:rPr lang="en-US" dirty="0">
                <a:solidFill>
                  <a:schemeClr val="tx1"/>
                </a:solidFill>
              </a:rPr>
              <a:t> and with the judge’s consent. Rule 16(b)(4).” </a:t>
            </a:r>
          </a:p>
          <a:p>
            <a:r>
              <a:rPr lang="en-US" i="1" dirty="0">
                <a:solidFill>
                  <a:schemeClr val="tx1"/>
                </a:solidFill>
              </a:rPr>
              <a:t>See</a:t>
            </a:r>
            <a:r>
              <a:rPr lang="en-US" dirty="0">
                <a:solidFill>
                  <a:schemeClr val="tx1"/>
                </a:solidFill>
              </a:rPr>
              <a:t> NECivR 7.1(a)(1) regarding when a brief should accompany a motion. </a:t>
            </a:r>
          </a:p>
          <a:p>
            <a:pPr marL="0" indent="0">
              <a:buNone/>
            </a:pPr>
            <a:endParaRPr lang="en-US" dirty="0">
              <a:solidFill>
                <a:schemeClr val="tx1"/>
              </a:solidFill>
            </a:endParaRPr>
          </a:p>
        </p:txBody>
      </p:sp>
    </p:spTree>
    <p:extLst>
      <p:ext uri="{BB962C8B-B14F-4D97-AF65-F5344CB8AC3E}">
        <p14:creationId xmlns:p14="http://schemas.microsoft.com/office/powerpoint/2010/main" val="648352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0E88F-6C35-CD2E-FDF4-330B72508973}"/>
              </a:ext>
            </a:extLst>
          </p:cNvPr>
          <p:cNvSpPr>
            <a:spLocks noGrp="1"/>
          </p:cNvSpPr>
          <p:nvPr>
            <p:ph type="title"/>
          </p:nvPr>
        </p:nvSpPr>
        <p:spPr>
          <a:xfrm>
            <a:off x="764222" y="282311"/>
            <a:ext cx="8534400" cy="1100720"/>
          </a:xfrm>
        </p:spPr>
        <p:txBody>
          <a:bodyPr>
            <a:normAutofit fontScale="90000"/>
          </a:bodyPr>
          <a:lstStyle/>
          <a:p>
            <a:pPr marL="0" indent="0"/>
            <a:br>
              <a:rPr lang="en-US" dirty="0"/>
            </a:br>
            <a:r>
              <a:rPr lang="en-US" dirty="0"/>
              <a:t>NECIVR 15.1</a:t>
            </a:r>
            <a:br>
              <a:rPr lang="en-US" dirty="0"/>
            </a:br>
            <a:endParaRPr lang="en-US" dirty="0"/>
          </a:p>
        </p:txBody>
      </p:sp>
      <p:pic>
        <p:nvPicPr>
          <p:cNvPr id="4" name="Content Placeholder 3">
            <a:extLst>
              <a:ext uri="{FF2B5EF4-FFF2-40B4-BE49-F238E27FC236}">
                <a16:creationId xmlns:a16="http://schemas.microsoft.com/office/drawing/2014/main" id="{5154D0F5-0A90-736A-67DA-BA8596A78A63}"/>
              </a:ext>
            </a:extLst>
          </p:cNvPr>
          <p:cNvPicPr>
            <a:picLocks noGrp="1" noChangeAspect="1"/>
          </p:cNvPicPr>
          <p:nvPr>
            <p:ph idx="1"/>
          </p:nvPr>
        </p:nvPicPr>
        <p:blipFill>
          <a:blip r:embed="rId2"/>
          <a:stretch>
            <a:fillRect/>
          </a:stretch>
        </p:blipFill>
        <p:spPr>
          <a:xfrm>
            <a:off x="2450147" y="3497062"/>
            <a:ext cx="6848475" cy="2914650"/>
          </a:xfrm>
          <a:prstGeom prst="rect">
            <a:avLst/>
          </a:prstGeom>
        </p:spPr>
      </p:pic>
      <p:sp>
        <p:nvSpPr>
          <p:cNvPr id="5" name="TextBox 4">
            <a:extLst>
              <a:ext uri="{FF2B5EF4-FFF2-40B4-BE49-F238E27FC236}">
                <a16:creationId xmlns:a16="http://schemas.microsoft.com/office/drawing/2014/main" id="{6C455C79-BEED-BA54-BA03-A2D66A60ECC1}"/>
              </a:ext>
            </a:extLst>
          </p:cNvPr>
          <p:cNvSpPr txBox="1"/>
          <p:nvPr/>
        </p:nvSpPr>
        <p:spPr>
          <a:xfrm>
            <a:off x="1129219" y="1527224"/>
            <a:ext cx="9933561" cy="1754326"/>
          </a:xfrm>
          <a:prstGeom prst="rect">
            <a:avLst/>
          </a:prstGeom>
          <a:noFill/>
        </p:spPr>
        <p:txBody>
          <a:bodyPr wrap="square" rtlCol="0">
            <a:spAutoFit/>
          </a:bodyPr>
          <a:lstStyle/>
          <a:p>
            <a:r>
              <a:rPr lang="en-US" dirty="0"/>
              <a:t>Motion to Amend Clerk Checklist: </a:t>
            </a:r>
          </a:p>
          <a:p>
            <a:pPr marL="285750" indent="-285750">
              <a:buFont typeface="Arial" panose="020B0604020202020204" pitchFamily="34" charset="0"/>
              <a:buChar char="•"/>
            </a:pPr>
            <a:r>
              <a:rPr lang="en-US" dirty="0"/>
              <a:t>Is the motion within the deadline set in the final progression order?</a:t>
            </a:r>
          </a:p>
          <a:p>
            <a:pPr marL="285750" indent="-285750">
              <a:buFont typeface="Arial" panose="020B0604020202020204" pitchFamily="34" charset="0"/>
              <a:buChar char="•"/>
            </a:pPr>
            <a:r>
              <a:rPr lang="en-US" dirty="0"/>
              <a:t>Is the motion opposed or unopposed? </a:t>
            </a:r>
          </a:p>
          <a:p>
            <a:pPr marL="285750" indent="-285750">
              <a:buFont typeface="Arial" panose="020B0604020202020204" pitchFamily="34" charset="0"/>
              <a:buChar char="•"/>
            </a:pPr>
            <a:r>
              <a:rPr lang="en-US" dirty="0"/>
              <a:t>Is an unsigned copy of the proposed amended pleading attached? </a:t>
            </a:r>
          </a:p>
          <a:p>
            <a:pPr marL="285750" indent="-285750">
              <a:buFont typeface="Arial" panose="020B0604020202020204" pitchFamily="34" charset="0"/>
              <a:buChar char="•"/>
            </a:pPr>
            <a:r>
              <a:rPr lang="en-US" dirty="0"/>
              <a:t>Are amendments clearly identified in the attachment? (Redlines)</a:t>
            </a:r>
          </a:p>
          <a:p>
            <a:pPr marL="285750" indent="-285750" algn="just">
              <a:buFont typeface="Arial" panose="020B0604020202020204" pitchFamily="34" charset="0"/>
              <a:buChar char="•"/>
            </a:pPr>
            <a:endParaRPr lang="en-US" dirty="0"/>
          </a:p>
        </p:txBody>
      </p:sp>
    </p:spTree>
    <p:extLst>
      <p:ext uri="{BB962C8B-B14F-4D97-AF65-F5344CB8AC3E}">
        <p14:creationId xmlns:p14="http://schemas.microsoft.com/office/powerpoint/2010/main" val="200813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D3FAA-3DE6-2E0F-EF50-40971D199B34}"/>
              </a:ext>
            </a:extLst>
          </p:cNvPr>
          <p:cNvSpPr>
            <a:spLocks noGrp="1"/>
          </p:cNvSpPr>
          <p:nvPr>
            <p:ph type="title"/>
          </p:nvPr>
        </p:nvSpPr>
        <p:spPr>
          <a:xfrm>
            <a:off x="684212" y="383962"/>
            <a:ext cx="8534400" cy="1507067"/>
          </a:xfrm>
        </p:spPr>
        <p:txBody>
          <a:bodyPr/>
          <a:lstStyle/>
          <a:p>
            <a:r>
              <a:rPr lang="en-US" dirty="0"/>
              <a:t>Restricted Documents </a:t>
            </a:r>
            <a:br>
              <a:rPr lang="en-US" dirty="0"/>
            </a:br>
            <a:r>
              <a:rPr lang="en-US" sz="2400" cap="none" dirty="0"/>
              <a:t>NECivR 5.3(c), </a:t>
            </a:r>
            <a:r>
              <a:rPr lang="pt-BR" sz="2400" cap="none" dirty="0"/>
              <a:t>NEGenR 1.3(a)(1)(A)</a:t>
            </a:r>
            <a:endParaRPr lang="en-US" sz="2400" cap="none" dirty="0"/>
          </a:p>
        </p:txBody>
      </p:sp>
      <p:sp>
        <p:nvSpPr>
          <p:cNvPr id="3" name="Content Placeholder 2">
            <a:extLst>
              <a:ext uri="{FF2B5EF4-FFF2-40B4-BE49-F238E27FC236}">
                <a16:creationId xmlns:a16="http://schemas.microsoft.com/office/drawing/2014/main" id="{8147D3D9-75CD-F5A8-0C51-466A43BBD985}"/>
              </a:ext>
            </a:extLst>
          </p:cNvPr>
          <p:cNvSpPr>
            <a:spLocks noGrp="1"/>
          </p:cNvSpPr>
          <p:nvPr>
            <p:ph idx="1"/>
          </p:nvPr>
        </p:nvSpPr>
        <p:spPr>
          <a:xfrm>
            <a:off x="684211" y="1604513"/>
            <a:ext cx="10530129" cy="4684144"/>
          </a:xfrm>
        </p:spPr>
        <p:txBody>
          <a:bodyPr>
            <a:normAutofit fontScale="85000" lnSpcReduction="20000"/>
          </a:bodyPr>
          <a:lstStyle/>
          <a:p>
            <a:r>
              <a:rPr lang="en-US" dirty="0">
                <a:solidFill>
                  <a:schemeClr val="tx1"/>
                </a:solidFill>
              </a:rPr>
              <a:t>Previous Features: </a:t>
            </a:r>
          </a:p>
          <a:p>
            <a:pPr lvl="1"/>
            <a:r>
              <a:rPr lang="en-US" dirty="0">
                <a:solidFill>
                  <a:schemeClr val="tx1"/>
                </a:solidFill>
              </a:rPr>
              <a:t>Notice of Electronic Filing sent to case participants </a:t>
            </a:r>
          </a:p>
          <a:p>
            <a:pPr lvl="1"/>
            <a:r>
              <a:rPr lang="en-US" dirty="0">
                <a:solidFill>
                  <a:schemeClr val="tx1"/>
                </a:solidFill>
              </a:rPr>
              <a:t>Entry noting the restricted access appears on the public docket</a:t>
            </a:r>
          </a:p>
          <a:p>
            <a:pPr lvl="1"/>
            <a:r>
              <a:rPr lang="en-US" dirty="0">
                <a:solidFill>
                  <a:schemeClr val="tx1"/>
                </a:solidFill>
              </a:rPr>
              <a:t>Only parties of record and court users may routinely access the document electronically</a:t>
            </a:r>
          </a:p>
          <a:p>
            <a:r>
              <a:rPr lang="en-US" dirty="0">
                <a:solidFill>
                  <a:schemeClr val="tx1"/>
                </a:solidFill>
              </a:rPr>
              <a:t>Changes Effective September 18, 2025</a:t>
            </a:r>
          </a:p>
          <a:p>
            <a:pPr lvl="1"/>
            <a:r>
              <a:rPr lang="en-US" dirty="0">
                <a:solidFill>
                  <a:schemeClr val="tx1"/>
                </a:solidFill>
              </a:rPr>
              <a:t>General Order No. 2025-04, </a:t>
            </a:r>
            <a:r>
              <a:rPr lang="en-US" i="1" dirty="0">
                <a:solidFill>
                  <a:schemeClr val="tx1"/>
                </a:solidFill>
              </a:rPr>
              <a:t>In Re Procedures for the Storage and Management of Restricted and Sealed Documents</a:t>
            </a:r>
            <a:r>
              <a:rPr lang="en-US" dirty="0">
                <a:solidFill>
                  <a:schemeClr val="tx1"/>
                </a:solidFill>
              </a:rPr>
              <a:t>, changed document retention policies due to an escalation in cyberattacks</a:t>
            </a:r>
          </a:p>
          <a:p>
            <a:pPr lvl="1"/>
            <a:r>
              <a:rPr lang="en-US" dirty="0">
                <a:solidFill>
                  <a:schemeClr val="tx1"/>
                </a:solidFill>
              </a:rPr>
              <a:t>Parties will receive notices of electronic filing when such documents are filed in their cases, however the documents themselves will not be accessible or viewable electronically </a:t>
            </a:r>
          </a:p>
          <a:p>
            <a:pPr lvl="1"/>
            <a:r>
              <a:rPr lang="en-US" dirty="0">
                <a:solidFill>
                  <a:schemeClr val="tx1"/>
                </a:solidFill>
              </a:rPr>
              <a:t>Parties must now separately serve restricted documents on those entitled to receive notice</a:t>
            </a:r>
          </a:p>
          <a:p>
            <a:pPr lvl="1"/>
            <a:r>
              <a:rPr lang="en-US" dirty="0">
                <a:solidFill>
                  <a:schemeClr val="tx1"/>
                </a:solidFill>
              </a:rPr>
              <a:t>The Clerk will serve restricted and sealed orders and judgments in paper by mail</a:t>
            </a:r>
          </a:p>
          <a:p>
            <a:r>
              <a:rPr lang="en-US" dirty="0">
                <a:solidFill>
                  <a:schemeClr val="tx1"/>
                </a:solidFill>
              </a:rPr>
              <a:t>Motion to Restrict Access Under the E-Government Act of 2002</a:t>
            </a:r>
          </a:p>
          <a:p>
            <a:pPr lvl="1"/>
            <a:r>
              <a:rPr lang="en-US" dirty="0">
                <a:solidFill>
                  <a:schemeClr val="tx1"/>
                </a:solidFill>
              </a:rPr>
              <a:t>Motion must state why filing an unredacted document is necessary and why redaction would not reduce or eliminate the need for restriction</a:t>
            </a:r>
          </a:p>
          <a:p>
            <a:pPr lvl="1"/>
            <a:r>
              <a:rPr lang="en-US" dirty="0">
                <a:solidFill>
                  <a:schemeClr val="tx1"/>
                </a:solidFill>
              </a:rPr>
              <a:t>Restricted document MUST NOT be attached to the motion. It must be filed as a separate, provisionally restricted document. NECivR 5.3(c)(1)(B)</a:t>
            </a:r>
          </a:p>
        </p:txBody>
      </p:sp>
    </p:spTree>
    <p:extLst>
      <p:ext uri="{BB962C8B-B14F-4D97-AF65-F5344CB8AC3E}">
        <p14:creationId xmlns:p14="http://schemas.microsoft.com/office/powerpoint/2010/main" val="900737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30" name="Picture 6" descr="What is a Civil Attorney? - Job Description &amp; Duties | Valiente Mott">
            <a:extLst>
              <a:ext uri="{FF2B5EF4-FFF2-40B4-BE49-F238E27FC236}">
                <a16:creationId xmlns:a16="http://schemas.microsoft.com/office/drawing/2014/main" id="{75F2C56C-1F38-C662-8382-1AD07F3C60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639" r="1" b="8540"/>
          <a:stretch/>
        </p:blipFill>
        <p:spPr bwMode="auto">
          <a:xfrm>
            <a:off x="688414" y="891117"/>
            <a:ext cx="10305937" cy="4842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346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5B479-505A-7C67-3132-A175E357EEE7}"/>
              </a:ext>
            </a:extLst>
          </p:cNvPr>
          <p:cNvSpPr>
            <a:spLocks noGrp="1"/>
          </p:cNvSpPr>
          <p:nvPr>
            <p:ph type="title"/>
          </p:nvPr>
        </p:nvSpPr>
        <p:spPr>
          <a:xfrm>
            <a:off x="912812" y="326812"/>
            <a:ext cx="9705658" cy="1507067"/>
          </a:xfrm>
        </p:spPr>
        <p:txBody>
          <a:bodyPr/>
          <a:lstStyle/>
          <a:p>
            <a:r>
              <a:rPr lang="en-US" dirty="0"/>
              <a:t>Sealed Documents</a:t>
            </a:r>
            <a:br>
              <a:rPr lang="en-US" dirty="0"/>
            </a:br>
            <a:r>
              <a:rPr lang="pt-BR" sz="2400" cap="none" dirty="0"/>
              <a:t>NECivR 7.5, NEGenR 1.3(a)(1)(A) </a:t>
            </a:r>
            <a:endParaRPr lang="en-US" sz="2400" dirty="0"/>
          </a:p>
        </p:txBody>
      </p:sp>
      <p:sp>
        <p:nvSpPr>
          <p:cNvPr id="3" name="Content Placeholder 2">
            <a:extLst>
              <a:ext uri="{FF2B5EF4-FFF2-40B4-BE49-F238E27FC236}">
                <a16:creationId xmlns:a16="http://schemas.microsoft.com/office/drawing/2014/main" id="{028E6440-2CD4-473F-F95D-57F86C7EE5B6}"/>
              </a:ext>
            </a:extLst>
          </p:cNvPr>
          <p:cNvSpPr>
            <a:spLocks noGrp="1"/>
          </p:cNvSpPr>
          <p:nvPr>
            <p:ph idx="1"/>
          </p:nvPr>
        </p:nvSpPr>
        <p:spPr>
          <a:xfrm>
            <a:off x="992821" y="1733973"/>
            <a:ext cx="9705657" cy="4201001"/>
          </a:xfrm>
        </p:spPr>
        <p:txBody>
          <a:bodyPr>
            <a:normAutofit fontScale="85000" lnSpcReduction="20000"/>
          </a:bodyPr>
          <a:lstStyle/>
          <a:p>
            <a:pPr lvl="1"/>
            <a:r>
              <a:rPr lang="en-US" dirty="0">
                <a:solidFill>
                  <a:schemeClr val="tx1"/>
                </a:solidFill>
              </a:rPr>
              <a:t>Features: </a:t>
            </a:r>
          </a:p>
          <a:p>
            <a:pPr lvl="2"/>
            <a:r>
              <a:rPr lang="en-US" dirty="0">
                <a:solidFill>
                  <a:schemeClr val="tx1"/>
                </a:solidFill>
              </a:rPr>
              <a:t>Docket entry is only visible to the Court</a:t>
            </a:r>
          </a:p>
          <a:p>
            <a:pPr lvl="2"/>
            <a:r>
              <a:rPr lang="en-US" dirty="0">
                <a:solidFill>
                  <a:schemeClr val="tx1"/>
                </a:solidFill>
              </a:rPr>
              <a:t>CM/ECF does not provide notice of electronic filing to parties</a:t>
            </a:r>
          </a:p>
          <a:p>
            <a:pPr lvl="2"/>
            <a:r>
              <a:rPr lang="en-US" dirty="0">
                <a:solidFill>
                  <a:schemeClr val="tx1"/>
                </a:solidFill>
              </a:rPr>
              <a:t>Neither the parties nor the public can electronically access the document</a:t>
            </a:r>
          </a:p>
          <a:p>
            <a:pPr lvl="1"/>
            <a:r>
              <a:rPr lang="en-US" dirty="0">
                <a:solidFill>
                  <a:schemeClr val="tx1"/>
                </a:solidFill>
              </a:rPr>
              <a:t>Motion to Seal:</a:t>
            </a:r>
          </a:p>
          <a:p>
            <a:pPr lvl="2"/>
            <a:r>
              <a:rPr lang="en-US" dirty="0">
                <a:solidFill>
                  <a:schemeClr val="tx1"/>
                </a:solidFill>
              </a:rPr>
              <a:t>Must state why sealing is required and whether redaction could eliminate or reduce the need for sealing</a:t>
            </a:r>
          </a:p>
          <a:p>
            <a:pPr lvl="2"/>
            <a:r>
              <a:rPr lang="en-US" dirty="0">
                <a:solidFill>
                  <a:schemeClr val="tx1"/>
                </a:solidFill>
              </a:rPr>
              <a:t>Not required if the document is already subject to a protective order or must be sealed by federal statute, rule of procedure, or standing order of the court. NECivR 7.5(a)(1) </a:t>
            </a:r>
          </a:p>
          <a:p>
            <a:pPr lvl="2"/>
            <a:r>
              <a:rPr lang="en-US" dirty="0">
                <a:solidFill>
                  <a:schemeClr val="tx1"/>
                </a:solidFill>
              </a:rPr>
              <a:t>Sealed document MUST NOT be attached to the motion. It must be filed as a separate, provisionally sealed document. NECivR 7.5(a)(2)</a:t>
            </a:r>
          </a:p>
          <a:p>
            <a:pPr lvl="1"/>
            <a:r>
              <a:rPr lang="en-US" dirty="0">
                <a:solidFill>
                  <a:schemeClr val="tx1"/>
                </a:solidFill>
              </a:rPr>
              <a:t>For proposed Protective Orders, consider whether Sealing vs. Restricting Access to Confidential Discovery Material is appropriate</a:t>
            </a:r>
          </a:p>
          <a:p>
            <a:pPr lvl="1"/>
            <a:r>
              <a:rPr lang="en-US" dirty="0">
                <a:solidFill>
                  <a:schemeClr val="tx1"/>
                </a:solidFill>
              </a:rPr>
              <a:t>Motion to Unseal: </a:t>
            </a:r>
          </a:p>
          <a:p>
            <a:pPr lvl="2"/>
            <a:r>
              <a:rPr lang="en-US" dirty="0">
                <a:solidFill>
                  <a:schemeClr val="tx1"/>
                </a:solidFill>
              </a:rPr>
              <a:t>Parties may file a motion to unseal or to view a docket entry upon legal grounds.</a:t>
            </a:r>
          </a:p>
        </p:txBody>
      </p:sp>
      <p:pic>
        <p:nvPicPr>
          <p:cNvPr id="7" name="Picture 6" descr="Text, whiteboard&#10;&#10;AI-generated content may be incorrect.">
            <a:extLst>
              <a:ext uri="{FF2B5EF4-FFF2-40B4-BE49-F238E27FC236}">
                <a16:creationId xmlns:a16="http://schemas.microsoft.com/office/drawing/2014/main" id="{E137DC7F-5A5C-765E-A7DC-DFCE505B2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4568" y="5172195"/>
            <a:ext cx="1923593" cy="1507067"/>
          </a:xfrm>
          <a:prstGeom prst="rect">
            <a:avLst/>
          </a:prstGeom>
        </p:spPr>
      </p:pic>
    </p:spTree>
    <p:extLst>
      <p:ext uri="{BB962C8B-B14F-4D97-AF65-F5344CB8AC3E}">
        <p14:creationId xmlns:p14="http://schemas.microsoft.com/office/powerpoint/2010/main" val="1065468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8609B0A7-096E-28D0-A8CB-C0EC581F8E62}"/>
              </a:ext>
            </a:extLst>
          </p:cNvPr>
          <p:cNvGraphicFramePr>
            <a:graphicFrameLocks noGrp="1"/>
          </p:cNvGraphicFramePr>
          <p:nvPr>
            <p:ph idx="1"/>
            <p:extLst>
              <p:ext uri="{D42A27DB-BD31-4B8C-83A1-F6EECF244321}">
                <p14:modId xmlns:p14="http://schemas.microsoft.com/office/powerpoint/2010/main" val="3120954392"/>
              </p:ext>
            </p:extLst>
          </p:nvPr>
        </p:nvGraphicFramePr>
        <p:xfrm>
          <a:off x="684213" y="1207697"/>
          <a:ext cx="10856478" cy="4599270"/>
        </p:xfrm>
        <a:graphic>
          <a:graphicData uri="http://schemas.openxmlformats.org/drawingml/2006/table">
            <a:tbl>
              <a:tblPr firstRow="1" bandRow="1">
                <a:tableStyleId>{5C22544A-7EE6-4342-B048-85BDC9FD1C3A}</a:tableStyleId>
              </a:tblPr>
              <a:tblGrid>
                <a:gridCol w="3618826">
                  <a:extLst>
                    <a:ext uri="{9D8B030D-6E8A-4147-A177-3AD203B41FA5}">
                      <a16:colId xmlns:a16="http://schemas.microsoft.com/office/drawing/2014/main" val="2988024027"/>
                    </a:ext>
                  </a:extLst>
                </a:gridCol>
                <a:gridCol w="3618826">
                  <a:extLst>
                    <a:ext uri="{9D8B030D-6E8A-4147-A177-3AD203B41FA5}">
                      <a16:colId xmlns:a16="http://schemas.microsoft.com/office/drawing/2014/main" val="3601249906"/>
                    </a:ext>
                  </a:extLst>
                </a:gridCol>
                <a:gridCol w="3618826">
                  <a:extLst>
                    <a:ext uri="{9D8B030D-6E8A-4147-A177-3AD203B41FA5}">
                      <a16:colId xmlns:a16="http://schemas.microsoft.com/office/drawing/2014/main" val="1577598693"/>
                    </a:ext>
                  </a:extLst>
                </a:gridCol>
              </a:tblGrid>
              <a:tr h="480942">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639287683"/>
                  </a:ext>
                </a:extLst>
              </a:tr>
              <a:tr h="480942">
                <a:tc>
                  <a:txBody>
                    <a:bodyPr/>
                    <a:lstStyle/>
                    <a:p>
                      <a:endParaRPr lang="en-US" dirty="0"/>
                    </a:p>
                  </a:txBody>
                  <a:tcPr/>
                </a:tc>
                <a:tc>
                  <a:txBody>
                    <a:bodyPr/>
                    <a:lstStyle/>
                    <a:p>
                      <a:pPr algn="ctr"/>
                      <a:r>
                        <a:rPr lang="en-US" b="1" dirty="0"/>
                        <a:t>Restricted Access</a:t>
                      </a:r>
                    </a:p>
                  </a:txBody>
                  <a:tcPr/>
                </a:tc>
                <a:tc>
                  <a:txBody>
                    <a:bodyPr/>
                    <a:lstStyle/>
                    <a:p>
                      <a:pPr algn="ctr"/>
                      <a:r>
                        <a:rPr lang="en-US" b="1" dirty="0"/>
                        <a:t>Sealed</a:t>
                      </a:r>
                    </a:p>
                  </a:txBody>
                  <a:tcPr/>
                </a:tc>
                <a:extLst>
                  <a:ext uri="{0D108BD9-81ED-4DB2-BD59-A6C34878D82A}">
                    <a16:rowId xmlns:a16="http://schemas.microsoft.com/office/drawing/2014/main" val="1645294082"/>
                  </a:ext>
                </a:extLst>
              </a:tr>
              <a:tr h="579658">
                <a:tc>
                  <a:txBody>
                    <a:bodyPr/>
                    <a:lstStyle/>
                    <a:p>
                      <a:r>
                        <a:rPr lang="en-US" dirty="0"/>
                        <a:t>Local Rule</a:t>
                      </a:r>
                    </a:p>
                  </a:txBody>
                  <a:tcPr/>
                </a:tc>
                <a:tc>
                  <a:txBody>
                    <a:bodyPr/>
                    <a:lstStyle/>
                    <a:p>
                      <a:r>
                        <a:rPr lang="en-US" sz="1800" cap="none" dirty="0" err="1"/>
                        <a:t>NECivR</a:t>
                      </a:r>
                      <a:r>
                        <a:rPr lang="en-US" sz="1800" cap="none" dirty="0"/>
                        <a:t> 5.3(c), </a:t>
                      </a:r>
                      <a:r>
                        <a:rPr lang="pt-BR" sz="1800" cap="none" dirty="0"/>
                        <a:t>NEGenR 1.3(a)(1)(A)</a:t>
                      </a:r>
                      <a:endParaRPr lang="en-US" dirty="0"/>
                    </a:p>
                  </a:txBody>
                  <a:tcPr/>
                </a:tc>
                <a:tc>
                  <a:txBody>
                    <a:bodyPr/>
                    <a:lstStyle/>
                    <a:p>
                      <a:r>
                        <a:rPr lang="pt-BR" sz="1800" cap="none" dirty="0"/>
                        <a:t>NECivR 7.5, NEGenR 1.3(a)(1)(A)</a:t>
                      </a:r>
                      <a:endParaRPr lang="en-US" dirty="0"/>
                    </a:p>
                  </a:txBody>
                  <a:tcPr/>
                </a:tc>
                <a:extLst>
                  <a:ext uri="{0D108BD9-81ED-4DB2-BD59-A6C34878D82A}">
                    <a16:rowId xmlns:a16="http://schemas.microsoft.com/office/drawing/2014/main" val="3954103816"/>
                  </a:ext>
                </a:extLst>
              </a:tr>
              <a:tr h="480942">
                <a:tc>
                  <a:txBody>
                    <a:bodyPr/>
                    <a:lstStyle/>
                    <a:p>
                      <a:r>
                        <a:rPr lang="en-US" dirty="0"/>
                        <a:t>Accessible by public?</a:t>
                      </a:r>
                    </a:p>
                  </a:txBody>
                  <a:tcPr/>
                </a:tc>
                <a:tc>
                  <a:txBody>
                    <a:bodyPr/>
                    <a:lstStyle/>
                    <a:p>
                      <a:r>
                        <a:rPr lang="en-US" dirty="0"/>
                        <a:t>No</a:t>
                      </a:r>
                    </a:p>
                  </a:txBody>
                  <a:tcPr/>
                </a:tc>
                <a:tc>
                  <a:txBody>
                    <a:bodyPr/>
                    <a:lstStyle/>
                    <a:p>
                      <a:r>
                        <a:rPr lang="en-US" dirty="0"/>
                        <a:t>No</a:t>
                      </a:r>
                    </a:p>
                  </a:txBody>
                  <a:tcPr/>
                </a:tc>
                <a:extLst>
                  <a:ext uri="{0D108BD9-81ED-4DB2-BD59-A6C34878D82A}">
                    <a16:rowId xmlns:a16="http://schemas.microsoft.com/office/drawing/2014/main" val="3245623576"/>
                  </a:ext>
                </a:extLst>
              </a:tr>
              <a:tr h="480942">
                <a:tc>
                  <a:txBody>
                    <a:bodyPr/>
                    <a:lstStyle/>
                    <a:p>
                      <a:r>
                        <a:rPr lang="en-US" dirty="0"/>
                        <a:t>Accessible by parties?</a:t>
                      </a:r>
                    </a:p>
                  </a:txBody>
                  <a:tcPr/>
                </a:tc>
                <a:tc>
                  <a:txBody>
                    <a:bodyPr/>
                    <a:lstStyle/>
                    <a:p>
                      <a:r>
                        <a:rPr lang="en-US" dirty="0"/>
                        <a:t>Not anymore</a:t>
                      </a:r>
                    </a:p>
                  </a:txBody>
                  <a:tcPr/>
                </a:tc>
                <a:tc>
                  <a:txBody>
                    <a:bodyPr/>
                    <a:lstStyle/>
                    <a:p>
                      <a:r>
                        <a:rPr lang="en-US" dirty="0"/>
                        <a:t>No</a:t>
                      </a:r>
                    </a:p>
                  </a:txBody>
                  <a:tcPr/>
                </a:tc>
                <a:extLst>
                  <a:ext uri="{0D108BD9-81ED-4DB2-BD59-A6C34878D82A}">
                    <a16:rowId xmlns:a16="http://schemas.microsoft.com/office/drawing/2014/main" val="2169927853"/>
                  </a:ext>
                </a:extLst>
              </a:tr>
              <a:tr h="579658">
                <a:tc>
                  <a:txBody>
                    <a:bodyPr/>
                    <a:lstStyle/>
                    <a:p>
                      <a:r>
                        <a:rPr lang="en-US" dirty="0"/>
                        <a:t>Electronic Docket Sheet Entry</a:t>
                      </a:r>
                    </a:p>
                  </a:txBody>
                  <a:tcPr/>
                </a:tc>
                <a:tc>
                  <a:txBody>
                    <a:bodyPr/>
                    <a:lstStyle/>
                    <a:p>
                      <a:r>
                        <a:rPr lang="en-US" sz="1800" b="0" i="0" u="none" strike="noStrike" kern="1200" baseline="0" dirty="0">
                          <a:solidFill>
                            <a:schemeClr val="dk1"/>
                          </a:solidFill>
                          <a:latin typeface="+mn-lt"/>
                          <a:ea typeface="+mn-ea"/>
                          <a:cs typeface="+mn-cs"/>
                        </a:rPr>
                        <a:t>Entry noting restricted access appears on the public docket</a:t>
                      </a:r>
                      <a:endParaRPr lang="en-US" dirty="0"/>
                    </a:p>
                  </a:txBody>
                  <a:tcPr/>
                </a:tc>
                <a:tc>
                  <a:txBody>
                    <a:bodyPr/>
                    <a:lstStyle/>
                    <a:p>
                      <a:r>
                        <a:rPr lang="en-US" sz="1800" b="0" i="0" u="none" strike="noStrike" kern="1200" baseline="0" dirty="0">
                          <a:solidFill>
                            <a:schemeClr val="dk1"/>
                          </a:solidFill>
                          <a:latin typeface="+mn-lt"/>
                          <a:ea typeface="+mn-ea"/>
                          <a:cs typeface="+mn-cs"/>
                        </a:rPr>
                        <a:t>Entry appears only for court users</a:t>
                      </a:r>
                      <a:endParaRPr lang="en-US" dirty="0"/>
                    </a:p>
                  </a:txBody>
                  <a:tcPr/>
                </a:tc>
                <a:extLst>
                  <a:ext uri="{0D108BD9-81ED-4DB2-BD59-A6C34878D82A}">
                    <a16:rowId xmlns:a16="http://schemas.microsoft.com/office/drawing/2014/main" val="2527569113"/>
                  </a:ext>
                </a:extLst>
              </a:tr>
              <a:tr h="48094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Electronic notice generated?</a:t>
                      </a:r>
                    </a:p>
                  </a:txBody>
                  <a:tcPr/>
                </a:tc>
                <a:tc>
                  <a:txBody>
                    <a:bodyPr/>
                    <a:lstStyle/>
                    <a:p>
                      <a:r>
                        <a:rPr lang="en-US" dirty="0"/>
                        <a:t>Yes, but parties now must serve by other means than CM/ECF</a:t>
                      </a:r>
                    </a:p>
                  </a:txBody>
                  <a:tcPr/>
                </a:tc>
                <a:tc>
                  <a:txBody>
                    <a:bodyPr/>
                    <a:lstStyle/>
                    <a:p>
                      <a:r>
                        <a:rPr lang="en-US" dirty="0"/>
                        <a:t>No</a:t>
                      </a:r>
                    </a:p>
                  </a:txBody>
                  <a:tcPr/>
                </a:tc>
                <a:extLst>
                  <a:ext uri="{0D108BD9-81ED-4DB2-BD59-A6C34878D82A}">
                    <a16:rowId xmlns:a16="http://schemas.microsoft.com/office/drawing/2014/main" val="95495714"/>
                  </a:ext>
                </a:extLst>
              </a:tr>
              <a:tr h="480942">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118246053"/>
                  </a:ext>
                </a:extLst>
              </a:tr>
            </a:tbl>
          </a:graphicData>
        </a:graphic>
      </p:graphicFrame>
      <p:sp>
        <p:nvSpPr>
          <p:cNvPr id="2" name="TextBox 1">
            <a:extLst>
              <a:ext uri="{FF2B5EF4-FFF2-40B4-BE49-F238E27FC236}">
                <a16:creationId xmlns:a16="http://schemas.microsoft.com/office/drawing/2014/main" id="{B4584EB9-9B47-9A00-F959-60D805299D05}"/>
              </a:ext>
            </a:extLst>
          </p:cNvPr>
          <p:cNvSpPr txBox="1"/>
          <p:nvPr/>
        </p:nvSpPr>
        <p:spPr>
          <a:xfrm>
            <a:off x="1380226" y="522607"/>
            <a:ext cx="8548778" cy="523220"/>
          </a:xfrm>
          <a:prstGeom prst="rect">
            <a:avLst/>
          </a:prstGeom>
          <a:noFill/>
        </p:spPr>
        <p:txBody>
          <a:bodyPr wrap="square" rtlCol="0">
            <a:spAutoFit/>
          </a:bodyPr>
          <a:lstStyle/>
          <a:p>
            <a:r>
              <a:rPr lang="en-US" sz="2800" dirty="0"/>
              <a:t>Restricted Access vs. Sealed Filings at a Glance</a:t>
            </a:r>
          </a:p>
        </p:txBody>
      </p:sp>
    </p:spTree>
    <p:extLst>
      <p:ext uri="{BB962C8B-B14F-4D97-AF65-F5344CB8AC3E}">
        <p14:creationId xmlns:p14="http://schemas.microsoft.com/office/powerpoint/2010/main" val="1043777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454DB-D2BA-B615-5BB9-764778635CAA}"/>
              </a:ext>
            </a:extLst>
          </p:cNvPr>
          <p:cNvSpPr>
            <a:spLocks noGrp="1"/>
          </p:cNvSpPr>
          <p:nvPr>
            <p:ph type="title"/>
          </p:nvPr>
        </p:nvSpPr>
        <p:spPr>
          <a:xfrm>
            <a:off x="684212" y="147738"/>
            <a:ext cx="8534400" cy="1507067"/>
          </a:xfrm>
        </p:spPr>
        <p:txBody>
          <a:bodyPr/>
          <a:lstStyle/>
          <a:p>
            <a:r>
              <a:rPr lang="en-US" dirty="0"/>
              <a:t>Filing Tips </a:t>
            </a:r>
          </a:p>
        </p:txBody>
      </p:sp>
      <p:sp>
        <p:nvSpPr>
          <p:cNvPr id="3" name="Content Placeholder 2">
            <a:extLst>
              <a:ext uri="{FF2B5EF4-FFF2-40B4-BE49-F238E27FC236}">
                <a16:creationId xmlns:a16="http://schemas.microsoft.com/office/drawing/2014/main" id="{433F1F36-512B-1AEE-A17E-EE2D95DFFBB9}"/>
              </a:ext>
            </a:extLst>
          </p:cNvPr>
          <p:cNvSpPr>
            <a:spLocks noGrp="1"/>
          </p:cNvSpPr>
          <p:nvPr>
            <p:ph idx="1"/>
          </p:nvPr>
        </p:nvSpPr>
        <p:spPr>
          <a:xfrm>
            <a:off x="759474" y="1386605"/>
            <a:ext cx="6834442" cy="1507068"/>
          </a:xfrm>
        </p:spPr>
        <p:txBody>
          <a:bodyPr>
            <a:normAutofit fontScale="92500" lnSpcReduction="10000"/>
          </a:bodyPr>
          <a:lstStyle/>
          <a:p>
            <a:r>
              <a:rPr lang="en-US" dirty="0">
                <a:solidFill>
                  <a:schemeClr val="tx1"/>
                </a:solidFill>
              </a:rPr>
              <a:t>Let us know if a motion is opposed or unopposed</a:t>
            </a:r>
          </a:p>
          <a:p>
            <a:pPr lvl="1"/>
            <a:r>
              <a:rPr lang="en-US" dirty="0">
                <a:solidFill>
                  <a:schemeClr val="tx1"/>
                </a:solidFill>
              </a:rPr>
              <a:t>Include even if you don’t know!</a:t>
            </a:r>
          </a:p>
          <a:p>
            <a:r>
              <a:rPr lang="en-US" dirty="0">
                <a:solidFill>
                  <a:schemeClr val="tx1"/>
                </a:solidFill>
              </a:rPr>
              <a:t>Evidence and Evidence Index. </a:t>
            </a:r>
            <a:r>
              <a:rPr lang="en-US" dirty="0" err="1">
                <a:solidFill>
                  <a:schemeClr val="tx1"/>
                </a:solidFill>
              </a:rPr>
              <a:t>NECivR</a:t>
            </a:r>
            <a:r>
              <a:rPr lang="en-US" dirty="0">
                <a:solidFill>
                  <a:schemeClr val="tx1"/>
                </a:solidFill>
              </a:rPr>
              <a:t> 7.1 (a)(2)</a:t>
            </a:r>
          </a:p>
          <a:p>
            <a:pPr lvl="1"/>
            <a:r>
              <a:rPr lang="en-US" dirty="0">
                <a:solidFill>
                  <a:schemeClr val="tx1"/>
                </a:solidFill>
              </a:rPr>
              <a:t>Provide electronic copies to chambers!</a:t>
            </a:r>
          </a:p>
        </p:txBody>
      </p:sp>
      <p:pic>
        <p:nvPicPr>
          <p:cNvPr id="1026" name="Picture 2">
            <a:extLst>
              <a:ext uri="{FF2B5EF4-FFF2-40B4-BE49-F238E27FC236}">
                <a16:creationId xmlns:a16="http://schemas.microsoft.com/office/drawing/2014/main" id="{34D04A47-319D-0241-8BF0-3506D24745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2" y="3173587"/>
            <a:ext cx="2196148" cy="231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a:extLst>
              <a:ext uri="{FF2B5EF4-FFF2-40B4-BE49-F238E27FC236}">
                <a16:creationId xmlns:a16="http://schemas.microsoft.com/office/drawing/2014/main" id="{22950460-84DF-C301-3C41-F2BA9CF318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5887" y="2968649"/>
            <a:ext cx="2888563" cy="236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Multiplication Sign 2">
            <a:extLst>
              <a:ext uri="{FF2B5EF4-FFF2-40B4-BE49-F238E27FC236}">
                <a16:creationId xmlns:a16="http://schemas.microsoft.com/office/drawing/2014/main" id="{15DF5CD3-7780-115E-0FFE-4C9775F57FC6}"/>
              </a:ext>
            </a:extLst>
          </p:cNvPr>
          <p:cNvPicPr>
            <a:picLocks noChangeArrowheads="1"/>
          </p:cNvPicPr>
          <p:nvPr/>
        </p:nvPicPr>
        <p:blipFill>
          <a:blip r:embed="rId4">
            <a:extLst>
              <a:ext uri="{28A0092B-C50C-407E-A947-70E740481C1C}">
                <a14:useLocalDpi xmlns:a14="http://schemas.microsoft.com/office/drawing/2010/main" val="0"/>
              </a:ext>
            </a:extLst>
          </a:blip>
          <a:srcRect l="-20290" t="-20290" r="-18842" b="-18842"/>
          <a:stretch>
            <a:fillRect/>
          </a:stretch>
        </p:blipFill>
        <p:spPr bwMode="auto">
          <a:xfrm>
            <a:off x="1034557" y="5383140"/>
            <a:ext cx="1495457" cy="1461893"/>
          </a:xfrm>
          <a:prstGeom prst="rect">
            <a:avLst/>
          </a:prstGeom>
          <a:noFill/>
          <a:extLst>
            <a:ext uri="{909E8E84-426E-40DD-AFC4-6F175D3DCCD1}">
              <a14:hiddenFill xmlns:a14="http://schemas.microsoft.com/office/drawing/2010/main">
                <a:solidFill>
                  <a:srgbClr val="FFFFFF"/>
                </a:solidFill>
              </a14:hiddenFill>
            </a:ext>
          </a:extLst>
        </p:spPr>
      </p:pic>
      <p:pic>
        <p:nvPicPr>
          <p:cNvPr id="1029" name="Graphic 1" descr="Checkmark with solid fill">
            <a:extLst>
              <a:ext uri="{FF2B5EF4-FFF2-40B4-BE49-F238E27FC236}">
                <a16:creationId xmlns:a16="http://schemas.microsoft.com/office/drawing/2014/main" id="{1F6A4F1F-88BE-525A-2EE1-2FD3EB1011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3316" y="5157242"/>
            <a:ext cx="1553020" cy="155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35AC3F2C-4E1E-4588-14FA-C5493A28E917}"/>
              </a:ext>
            </a:extLst>
          </p:cNvPr>
          <p:cNvSpPr/>
          <p:nvPr/>
        </p:nvSpPr>
        <p:spPr>
          <a:xfrm>
            <a:off x="8473875" y="3322975"/>
            <a:ext cx="1460575" cy="21204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DF711BF-46F1-CCA0-21E6-3F435347F926}"/>
              </a:ext>
            </a:extLst>
          </p:cNvPr>
          <p:cNvPicPr>
            <a:picLocks noChangeAspect="1"/>
          </p:cNvPicPr>
          <p:nvPr/>
        </p:nvPicPr>
        <p:blipFill>
          <a:blip r:embed="rId6"/>
          <a:stretch>
            <a:fillRect/>
          </a:stretch>
        </p:blipFill>
        <p:spPr>
          <a:xfrm>
            <a:off x="3320897" y="3481507"/>
            <a:ext cx="2934109" cy="1343212"/>
          </a:xfrm>
          <a:prstGeom prst="rect">
            <a:avLst/>
          </a:prstGeom>
        </p:spPr>
      </p:pic>
      <p:pic>
        <p:nvPicPr>
          <p:cNvPr id="7" name="Multiplication Sign 2">
            <a:extLst>
              <a:ext uri="{FF2B5EF4-FFF2-40B4-BE49-F238E27FC236}">
                <a16:creationId xmlns:a16="http://schemas.microsoft.com/office/drawing/2014/main" id="{091B76DE-2E5E-606E-803F-D379856EABEF}"/>
              </a:ext>
            </a:extLst>
          </p:cNvPr>
          <p:cNvPicPr>
            <a:picLocks noChangeArrowheads="1"/>
          </p:cNvPicPr>
          <p:nvPr/>
        </p:nvPicPr>
        <p:blipFill>
          <a:blip r:embed="rId4">
            <a:extLst>
              <a:ext uri="{28A0092B-C50C-407E-A947-70E740481C1C}">
                <a14:useLocalDpi xmlns:a14="http://schemas.microsoft.com/office/drawing/2010/main" val="0"/>
              </a:ext>
            </a:extLst>
          </a:blip>
          <a:srcRect l="-20290" t="-20290" r="-18842" b="-18842"/>
          <a:stretch>
            <a:fillRect/>
          </a:stretch>
        </p:blipFill>
        <p:spPr bwMode="auto">
          <a:xfrm>
            <a:off x="4215395" y="5248369"/>
            <a:ext cx="1495457" cy="1461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708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454DB-D2BA-B615-5BB9-764778635CAA}"/>
              </a:ext>
            </a:extLst>
          </p:cNvPr>
          <p:cNvSpPr>
            <a:spLocks noGrp="1"/>
          </p:cNvSpPr>
          <p:nvPr>
            <p:ph type="title"/>
          </p:nvPr>
        </p:nvSpPr>
        <p:spPr>
          <a:xfrm>
            <a:off x="828230" y="30565"/>
            <a:ext cx="8534400" cy="1507067"/>
          </a:xfrm>
        </p:spPr>
        <p:txBody>
          <a:bodyPr/>
          <a:lstStyle/>
          <a:p>
            <a:r>
              <a:rPr lang="en-US" dirty="0"/>
              <a:t>More Filing Tips </a:t>
            </a:r>
          </a:p>
        </p:txBody>
      </p:sp>
      <p:sp>
        <p:nvSpPr>
          <p:cNvPr id="13" name="Content Placeholder 12">
            <a:extLst>
              <a:ext uri="{FF2B5EF4-FFF2-40B4-BE49-F238E27FC236}">
                <a16:creationId xmlns:a16="http://schemas.microsoft.com/office/drawing/2014/main" id="{E493FAD2-2993-0E9D-71ED-C5439EB057F7}"/>
              </a:ext>
            </a:extLst>
          </p:cNvPr>
          <p:cNvSpPr>
            <a:spLocks noGrp="1"/>
          </p:cNvSpPr>
          <p:nvPr>
            <p:ph idx="1"/>
          </p:nvPr>
        </p:nvSpPr>
        <p:spPr>
          <a:xfrm>
            <a:off x="828230" y="958685"/>
            <a:ext cx="10866946" cy="1952244"/>
          </a:xfrm>
        </p:spPr>
        <p:txBody>
          <a:bodyPr>
            <a:normAutofit/>
          </a:bodyPr>
          <a:lstStyle/>
          <a:p>
            <a:r>
              <a:rPr lang="en-US" dirty="0">
                <a:solidFill>
                  <a:schemeClr val="tx1"/>
                </a:solidFill>
              </a:rPr>
              <a:t>If you are requesting that the Court take some affirmative action or grant any relief, file a </a:t>
            </a:r>
            <a:r>
              <a:rPr lang="en-US" b="1" dirty="0">
                <a:solidFill>
                  <a:srgbClr val="FF0000"/>
                </a:solidFill>
              </a:rPr>
              <a:t>Motion</a:t>
            </a:r>
            <a:endParaRPr lang="en-US" dirty="0">
              <a:solidFill>
                <a:srgbClr val="FF0000"/>
              </a:solidFill>
            </a:endParaRPr>
          </a:p>
          <a:p>
            <a:pPr lvl="1"/>
            <a:r>
              <a:rPr lang="en-US" dirty="0">
                <a:solidFill>
                  <a:schemeClr val="tx1"/>
                </a:solidFill>
              </a:rPr>
              <a:t>Do not file a “Letter” or “Notice” as neither will provide the Court with a gavel alerting it to take action</a:t>
            </a:r>
            <a:endParaRPr lang="en-US" dirty="0"/>
          </a:p>
        </p:txBody>
      </p:sp>
      <p:pic>
        <p:nvPicPr>
          <p:cNvPr id="6" name="Picture 5">
            <a:extLst>
              <a:ext uri="{FF2B5EF4-FFF2-40B4-BE49-F238E27FC236}">
                <a16:creationId xmlns:a16="http://schemas.microsoft.com/office/drawing/2014/main" id="{E1465E4A-3E25-E3CB-6D00-CCB2C3E9A0B5}"/>
              </a:ext>
            </a:extLst>
          </p:cNvPr>
          <p:cNvPicPr>
            <a:picLocks noChangeAspect="1"/>
          </p:cNvPicPr>
          <p:nvPr/>
        </p:nvPicPr>
        <p:blipFill>
          <a:blip r:embed="rId2"/>
          <a:stretch>
            <a:fillRect/>
          </a:stretch>
        </p:blipFill>
        <p:spPr>
          <a:xfrm>
            <a:off x="2081642" y="3063907"/>
            <a:ext cx="7135221" cy="257211"/>
          </a:xfrm>
          <a:prstGeom prst="rect">
            <a:avLst/>
          </a:prstGeom>
        </p:spPr>
      </p:pic>
      <p:pic>
        <p:nvPicPr>
          <p:cNvPr id="14" name="Multiplication Sign 2">
            <a:extLst>
              <a:ext uri="{FF2B5EF4-FFF2-40B4-BE49-F238E27FC236}">
                <a16:creationId xmlns:a16="http://schemas.microsoft.com/office/drawing/2014/main" id="{786B075E-8BE3-92AD-E2F2-D1B7D47AF158}"/>
              </a:ext>
            </a:extLst>
          </p:cNvPr>
          <p:cNvPicPr>
            <a:picLocks noChangeArrowheads="1"/>
          </p:cNvPicPr>
          <p:nvPr/>
        </p:nvPicPr>
        <p:blipFill>
          <a:blip r:embed="rId3">
            <a:extLst>
              <a:ext uri="{28A0092B-C50C-407E-A947-70E740481C1C}">
                <a14:useLocalDpi xmlns:a14="http://schemas.microsoft.com/office/drawing/2010/main" val="0"/>
              </a:ext>
            </a:extLst>
          </a:blip>
          <a:srcRect l="-20290" t="-20290" r="-18842" b="-18842"/>
          <a:stretch>
            <a:fillRect/>
          </a:stretch>
        </p:blipFill>
        <p:spPr bwMode="auto">
          <a:xfrm>
            <a:off x="643231" y="2524954"/>
            <a:ext cx="1495457" cy="14618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20F98200-4AD7-9450-D44F-D32837F94A04}"/>
              </a:ext>
            </a:extLst>
          </p:cNvPr>
          <p:cNvPicPr>
            <a:picLocks noChangeAspect="1"/>
          </p:cNvPicPr>
          <p:nvPr/>
        </p:nvPicPr>
        <p:blipFill>
          <a:blip r:embed="rId4"/>
          <a:stretch>
            <a:fillRect/>
          </a:stretch>
        </p:blipFill>
        <p:spPr>
          <a:xfrm>
            <a:off x="2081642" y="5492760"/>
            <a:ext cx="6935168" cy="276264"/>
          </a:xfrm>
          <a:prstGeom prst="rect">
            <a:avLst/>
          </a:prstGeom>
        </p:spPr>
      </p:pic>
      <p:pic>
        <p:nvPicPr>
          <p:cNvPr id="17" name="Graphic 1" descr="Checkmark with solid fill">
            <a:extLst>
              <a:ext uri="{FF2B5EF4-FFF2-40B4-BE49-F238E27FC236}">
                <a16:creationId xmlns:a16="http://schemas.microsoft.com/office/drawing/2014/main" id="{DAE810E6-86FE-DB87-41F2-04F6D9B6B4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668" y="4916427"/>
            <a:ext cx="1553020" cy="155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B01880BD-CDCA-4679-7806-B61FCF47E18B}"/>
              </a:ext>
            </a:extLst>
          </p:cNvPr>
          <p:cNvPicPr>
            <a:picLocks noChangeAspect="1"/>
          </p:cNvPicPr>
          <p:nvPr/>
        </p:nvPicPr>
        <p:blipFill>
          <a:blip r:embed="rId6"/>
          <a:stretch>
            <a:fillRect/>
          </a:stretch>
        </p:blipFill>
        <p:spPr>
          <a:xfrm>
            <a:off x="2081642" y="4082101"/>
            <a:ext cx="9735909" cy="619211"/>
          </a:xfrm>
          <a:prstGeom prst="rect">
            <a:avLst/>
          </a:prstGeom>
        </p:spPr>
      </p:pic>
      <p:pic>
        <p:nvPicPr>
          <p:cNvPr id="20" name="Multiplication Sign 2">
            <a:extLst>
              <a:ext uri="{FF2B5EF4-FFF2-40B4-BE49-F238E27FC236}">
                <a16:creationId xmlns:a16="http://schemas.microsoft.com/office/drawing/2014/main" id="{61E9614E-D270-8D00-8217-5897CC71D901}"/>
              </a:ext>
            </a:extLst>
          </p:cNvPr>
          <p:cNvPicPr>
            <a:picLocks noChangeArrowheads="1"/>
          </p:cNvPicPr>
          <p:nvPr/>
        </p:nvPicPr>
        <p:blipFill>
          <a:blip r:embed="rId3">
            <a:extLst>
              <a:ext uri="{28A0092B-C50C-407E-A947-70E740481C1C}">
                <a14:useLocalDpi xmlns:a14="http://schemas.microsoft.com/office/drawing/2010/main" val="0"/>
              </a:ext>
            </a:extLst>
          </a:blip>
          <a:srcRect l="-20290" t="-20290" r="-18842" b="-18842"/>
          <a:stretch>
            <a:fillRect/>
          </a:stretch>
        </p:blipFill>
        <p:spPr bwMode="auto">
          <a:xfrm>
            <a:off x="643231" y="3776081"/>
            <a:ext cx="1495457" cy="1461893"/>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00B25D20-EF20-4A69-C17C-A0DE147825E2}"/>
              </a:ext>
            </a:extLst>
          </p:cNvPr>
          <p:cNvSpPr/>
          <p:nvPr/>
        </p:nvSpPr>
        <p:spPr>
          <a:xfrm>
            <a:off x="6373368" y="4151376"/>
            <a:ext cx="5444183" cy="1828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2444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37ABE-AB44-DA77-DE53-FB41D05F4F22}"/>
              </a:ext>
            </a:extLst>
          </p:cNvPr>
          <p:cNvSpPr>
            <a:spLocks noGrp="1"/>
          </p:cNvSpPr>
          <p:nvPr>
            <p:ph type="title"/>
          </p:nvPr>
        </p:nvSpPr>
        <p:spPr>
          <a:xfrm>
            <a:off x="684212" y="82296"/>
            <a:ext cx="8534400" cy="1507067"/>
          </a:xfrm>
        </p:spPr>
        <p:txBody>
          <a:bodyPr/>
          <a:lstStyle/>
          <a:p>
            <a:r>
              <a:rPr lang="en-US" dirty="0"/>
              <a:t>Filing Tips Continued</a:t>
            </a:r>
          </a:p>
        </p:txBody>
      </p:sp>
      <p:sp>
        <p:nvSpPr>
          <p:cNvPr id="4" name="Content Placeholder 12">
            <a:extLst>
              <a:ext uri="{FF2B5EF4-FFF2-40B4-BE49-F238E27FC236}">
                <a16:creationId xmlns:a16="http://schemas.microsoft.com/office/drawing/2014/main" id="{DB0A3002-936F-6EB4-7AC1-5429A05CC0D8}"/>
              </a:ext>
            </a:extLst>
          </p:cNvPr>
          <p:cNvSpPr>
            <a:spLocks noGrp="1"/>
          </p:cNvSpPr>
          <p:nvPr>
            <p:ph idx="1"/>
          </p:nvPr>
        </p:nvSpPr>
        <p:spPr>
          <a:xfrm>
            <a:off x="828230" y="1536192"/>
            <a:ext cx="10866946" cy="5239512"/>
          </a:xfrm>
        </p:spPr>
        <p:txBody>
          <a:bodyPr>
            <a:normAutofit/>
          </a:bodyPr>
          <a:lstStyle/>
          <a:p>
            <a:r>
              <a:rPr lang="en-US" dirty="0">
                <a:solidFill>
                  <a:schemeClr val="tx1"/>
                </a:solidFill>
              </a:rPr>
              <a:t>The event type you choose triggers certain actions in the system</a:t>
            </a:r>
          </a:p>
          <a:p>
            <a:r>
              <a:rPr lang="en-US" dirty="0">
                <a:solidFill>
                  <a:schemeClr val="tx1"/>
                </a:solidFill>
              </a:rPr>
              <a:t>Motions for Summary Judgment/Motions to Dismiss </a:t>
            </a:r>
          </a:p>
          <a:p>
            <a:pPr lvl="1"/>
            <a:r>
              <a:rPr lang="en-US" dirty="0">
                <a:solidFill>
                  <a:schemeClr val="tx1"/>
                </a:solidFill>
              </a:rPr>
              <a:t>The system automatically sets briefing deadlines if you choose the correct event</a:t>
            </a:r>
          </a:p>
          <a:p>
            <a:r>
              <a:rPr lang="en-US" dirty="0">
                <a:solidFill>
                  <a:schemeClr val="tx1"/>
                </a:solidFill>
              </a:rPr>
              <a:t>Only use the “Motion for Extension of Time to File Responsive Pleading” event type when asking to extend your answer deadline </a:t>
            </a:r>
          </a:p>
          <a:p>
            <a:pPr lvl="1"/>
            <a:r>
              <a:rPr lang="en-US" dirty="0">
                <a:solidFill>
                  <a:schemeClr val="tx1"/>
                </a:solidFill>
              </a:rPr>
              <a:t>Use a “Motion to Extend” for any other extension (i.e. to extend a brief deadline)</a:t>
            </a:r>
          </a:p>
          <a:p>
            <a:r>
              <a:rPr lang="en-US" dirty="0">
                <a:solidFill>
                  <a:schemeClr val="tx1"/>
                </a:solidFill>
              </a:rPr>
              <a:t>Do not file a brief opposing a motion as an objection</a:t>
            </a:r>
          </a:p>
          <a:p>
            <a:pPr lvl="1"/>
            <a:r>
              <a:rPr lang="en-US" dirty="0">
                <a:solidFill>
                  <a:schemeClr val="tx1"/>
                </a:solidFill>
              </a:rPr>
              <a:t>The party opposing a motion must not file an “answer," "opposition," "objection," or "response," or any similarly titled responsive filing. File it as a brief. </a:t>
            </a:r>
            <a:r>
              <a:rPr lang="en-US" dirty="0" err="1">
                <a:solidFill>
                  <a:schemeClr val="tx1"/>
                </a:solidFill>
              </a:rPr>
              <a:t>NECivR</a:t>
            </a:r>
            <a:r>
              <a:rPr lang="en-US" dirty="0">
                <a:solidFill>
                  <a:schemeClr val="tx1"/>
                </a:solidFill>
              </a:rPr>
              <a:t> 7.1(b)(1)(A)</a:t>
            </a:r>
          </a:p>
          <a:p>
            <a:r>
              <a:rPr lang="en-US" dirty="0">
                <a:solidFill>
                  <a:schemeClr val="tx1"/>
                </a:solidFill>
              </a:rPr>
              <a:t>If you do not know what event to use, call our chambers or the Clerk’s Office </a:t>
            </a:r>
          </a:p>
          <a:p>
            <a:endParaRPr lang="en-US" dirty="0">
              <a:solidFill>
                <a:schemeClr val="tx1"/>
              </a:solidFill>
            </a:endParaRPr>
          </a:p>
          <a:p>
            <a:endParaRPr lang="en-US" dirty="0">
              <a:solidFill>
                <a:schemeClr val="tx1"/>
              </a:solidFill>
            </a:endParaRPr>
          </a:p>
          <a:p>
            <a:pPr lvl="1"/>
            <a:endParaRPr lang="en-US" dirty="0"/>
          </a:p>
        </p:txBody>
      </p:sp>
    </p:spTree>
    <p:extLst>
      <p:ext uri="{BB962C8B-B14F-4D97-AF65-F5344CB8AC3E}">
        <p14:creationId xmlns:p14="http://schemas.microsoft.com/office/powerpoint/2010/main" val="2286623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0DCC1-5623-0669-D868-EA2395376BFF}"/>
              </a:ext>
            </a:extLst>
          </p:cNvPr>
          <p:cNvSpPr>
            <a:spLocks noGrp="1"/>
          </p:cNvSpPr>
          <p:nvPr>
            <p:ph type="title"/>
          </p:nvPr>
        </p:nvSpPr>
        <p:spPr>
          <a:xfrm>
            <a:off x="686213" y="608293"/>
            <a:ext cx="11098530" cy="1507067"/>
          </a:xfrm>
        </p:spPr>
        <p:txBody>
          <a:bodyPr>
            <a:normAutofit/>
          </a:bodyPr>
          <a:lstStyle/>
          <a:p>
            <a:r>
              <a:rPr lang="en-US" dirty="0"/>
              <a:t>Noncompliant Filings: </a:t>
            </a:r>
            <a:br>
              <a:rPr lang="en-US" dirty="0"/>
            </a:br>
            <a:r>
              <a:rPr lang="en-US" sz="2700" cap="none" dirty="0"/>
              <a:t>Failure to Follow Local Rules and Case Management Practices</a:t>
            </a:r>
          </a:p>
        </p:txBody>
      </p:sp>
      <p:sp>
        <p:nvSpPr>
          <p:cNvPr id="5" name="TextBox 4">
            <a:extLst>
              <a:ext uri="{FF2B5EF4-FFF2-40B4-BE49-F238E27FC236}">
                <a16:creationId xmlns:a16="http://schemas.microsoft.com/office/drawing/2014/main" id="{F9CDDF14-7913-F92E-22C0-E7C342139C4A}"/>
              </a:ext>
            </a:extLst>
          </p:cNvPr>
          <p:cNvSpPr txBox="1"/>
          <p:nvPr/>
        </p:nvSpPr>
        <p:spPr>
          <a:xfrm>
            <a:off x="1828800" y="2302647"/>
            <a:ext cx="8534399" cy="3693319"/>
          </a:xfrm>
          <a:prstGeom prst="rect">
            <a:avLst/>
          </a:prstGeom>
          <a:noFill/>
        </p:spPr>
        <p:txBody>
          <a:bodyPr wrap="square">
            <a:spAutoFit/>
          </a:bodyPr>
          <a:lstStyle/>
          <a:p>
            <a:pPr algn="just"/>
            <a:endParaRPr lang="en-US" sz="1800" dirty="0"/>
          </a:p>
          <a:p>
            <a:pPr algn="just"/>
            <a:r>
              <a:rPr lang="en-US" sz="1800" dirty="0"/>
              <a:t>TEXT ORDER denying Plaintiff's Motion for Leave to File a Second Amended Complaint without prejudice to refiling the motion indicating whether the motion is opposed or unopposed, and with the proposed amendments clearly identified in the unsigned proposed amended pleading. (See NECivR 15.1(a)).</a:t>
            </a:r>
          </a:p>
          <a:p>
            <a:pPr algn="just"/>
            <a:endParaRPr lang="en-US" dirty="0"/>
          </a:p>
          <a:p>
            <a:pPr algn="just"/>
            <a:endParaRPr lang="en-US" sz="1800" dirty="0"/>
          </a:p>
          <a:p>
            <a:pPr algn="just"/>
            <a:r>
              <a:rPr lang="en-US" dirty="0"/>
              <a:t>TEXT ORDER denying Motion to Compel for failure to comply with the Court's final progression order, which provides, "A motion to compel...shall not be filed without first contacting the chambers of the undersigned magistrate judge to set a conference for discussing the parties' dispute." Filing No. XX is deemed stricken. </a:t>
            </a:r>
            <a:endParaRPr lang="en-US" sz="1800" dirty="0"/>
          </a:p>
        </p:txBody>
      </p:sp>
    </p:spTree>
    <p:extLst>
      <p:ext uri="{BB962C8B-B14F-4D97-AF65-F5344CB8AC3E}">
        <p14:creationId xmlns:p14="http://schemas.microsoft.com/office/powerpoint/2010/main" val="494493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454DB-D2BA-B615-5BB9-764778635CAA}"/>
              </a:ext>
            </a:extLst>
          </p:cNvPr>
          <p:cNvSpPr>
            <a:spLocks noGrp="1"/>
          </p:cNvSpPr>
          <p:nvPr>
            <p:ph type="title"/>
          </p:nvPr>
        </p:nvSpPr>
        <p:spPr>
          <a:xfrm>
            <a:off x="675585" y="357997"/>
            <a:ext cx="8534400" cy="1004977"/>
          </a:xfrm>
        </p:spPr>
        <p:txBody>
          <a:bodyPr/>
          <a:lstStyle/>
          <a:p>
            <a:r>
              <a:rPr lang="en-US" dirty="0"/>
              <a:t>Miscellaneous </a:t>
            </a:r>
          </a:p>
        </p:txBody>
      </p:sp>
      <p:sp>
        <p:nvSpPr>
          <p:cNvPr id="3" name="Content Placeholder 2">
            <a:extLst>
              <a:ext uri="{FF2B5EF4-FFF2-40B4-BE49-F238E27FC236}">
                <a16:creationId xmlns:a16="http://schemas.microsoft.com/office/drawing/2014/main" id="{433F1F36-512B-1AEE-A17E-EE2D95DFFBB9}"/>
              </a:ext>
            </a:extLst>
          </p:cNvPr>
          <p:cNvSpPr>
            <a:spLocks noGrp="1"/>
          </p:cNvSpPr>
          <p:nvPr>
            <p:ph idx="1"/>
          </p:nvPr>
        </p:nvSpPr>
        <p:spPr>
          <a:xfrm>
            <a:off x="417518" y="1279297"/>
            <a:ext cx="11426550" cy="5220706"/>
          </a:xfrm>
        </p:spPr>
        <p:txBody>
          <a:bodyPr>
            <a:normAutofit/>
          </a:bodyPr>
          <a:lstStyle/>
          <a:p>
            <a:r>
              <a:rPr lang="en-US" dirty="0">
                <a:solidFill>
                  <a:schemeClr val="tx1"/>
                </a:solidFill>
              </a:rPr>
              <a:t>Show Cause Orders</a:t>
            </a:r>
          </a:p>
          <a:p>
            <a:pPr lvl="1"/>
            <a:r>
              <a:rPr lang="en-US" sz="1700" dirty="0">
                <a:solidFill>
                  <a:schemeClr val="tx1"/>
                </a:solidFill>
              </a:rPr>
              <a:t>Failure to file proof of service or signed waiver within 90 days. See Fed. R. Civ. P. 4(m)</a:t>
            </a:r>
          </a:p>
          <a:p>
            <a:pPr lvl="1"/>
            <a:r>
              <a:rPr lang="en-US" sz="1700" dirty="0">
                <a:solidFill>
                  <a:schemeClr val="tx1"/>
                </a:solidFill>
              </a:rPr>
              <a:t>Subject Matter Jurisdiction</a:t>
            </a:r>
          </a:p>
          <a:p>
            <a:pPr lvl="2"/>
            <a:r>
              <a:rPr lang="en-US" dirty="0">
                <a:solidFill>
                  <a:schemeClr val="tx1"/>
                </a:solidFill>
              </a:rPr>
              <a:t>Court has independent obligation to review for SMJ</a:t>
            </a:r>
          </a:p>
          <a:p>
            <a:pPr lvl="2"/>
            <a:r>
              <a:rPr lang="en-US" dirty="0">
                <a:solidFill>
                  <a:schemeClr val="tx1"/>
                </a:solidFill>
              </a:rPr>
              <a:t>Common mistakes when pleading diversity jurisdiction</a:t>
            </a:r>
          </a:p>
          <a:p>
            <a:pPr lvl="3"/>
            <a:r>
              <a:rPr lang="en-US" dirty="0">
                <a:solidFill>
                  <a:schemeClr val="tx1"/>
                </a:solidFill>
              </a:rPr>
              <a:t>Failing to plead amount in controversy</a:t>
            </a:r>
          </a:p>
          <a:p>
            <a:pPr lvl="3"/>
            <a:r>
              <a:rPr lang="en-US" dirty="0">
                <a:solidFill>
                  <a:schemeClr val="tx1"/>
                </a:solidFill>
              </a:rPr>
              <a:t>Failing to properly plead citizenship</a:t>
            </a:r>
          </a:p>
          <a:p>
            <a:pPr lvl="4"/>
            <a:r>
              <a:rPr lang="en-US" dirty="0">
                <a:solidFill>
                  <a:schemeClr val="tx1"/>
                </a:solidFill>
              </a:rPr>
              <a:t>Diversity must exist at time of commencement of suit, not removal</a:t>
            </a:r>
          </a:p>
          <a:p>
            <a:pPr lvl="4"/>
            <a:r>
              <a:rPr lang="en-US" dirty="0">
                <a:solidFill>
                  <a:schemeClr val="tx1"/>
                </a:solidFill>
              </a:rPr>
              <a:t>Resident and citizen are not interchangeable terms</a:t>
            </a:r>
          </a:p>
          <a:p>
            <a:pPr lvl="4"/>
            <a:r>
              <a:rPr lang="en-US" dirty="0">
                <a:solidFill>
                  <a:schemeClr val="tx1"/>
                </a:solidFill>
              </a:rPr>
              <a:t>LLCs :  How do you plead its citizenship?</a:t>
            </a:r>
          </a:p>
          <a:p>
            <a:pPr lvl="1"/>
            <a:r>
              <a:rPr lang="en-US" sz="1700" dirty="0">
                <a:solidFill>
                  <a:schemeClr val="tx1"/>
                </a:solidFill>
              </a:rPr>
              <a:t>Failure to prosecute</a:t>
            </a:r>
          </a:p>
          <a:p>
            <a:pPr lvl="2"/>
            <a:r>
              <a:rPr lang="en-US" dirty="0">
                <a:solidFill>
                  <a:schemeClr val="tx1"/>
                </a:solidFill>
              </a:rPr>
              <a:t>Timely move for clerk’s entry of default after answer deadline passes</a:t>
            </a:r>
          </a:p>
          <a:p>
            <a:pPr lvl="2"/>
            <a:r>
              <a:rPr lang="en-US" dirty="0">
                <a:solidFill>
                  <a:schemeClr val="tx1"/>
                </a:solidFill>
              </a:rPr>
              <a:t>Timely move for default judgment after obtaining clerk’s entry of default</a:t>
            </a:r>
          </a:p>
        </p:txBody>
      </p:sp>
    </p:spTree>
    <p:extLst>
      <p:ext uri="{BB962C8B-B14F-4D97-AF65-F5344CB8AC3E}">
        <p14:creationId xmlns:p14="http://schemas.microsoft.com/office/powerpoint/2010/main" val="825375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16E18F-3806-76B2-E4E2-DE5BF182FC9A}"/>
              </a:ext>
            </a:extLst>
          </p:cNvPr>
          <p:cNvSpPr>
            <a:spLocks noGrp="1"/>
          </p:cNvSpPr>
          <p:nvPr>
            <p:ph idx="1"/>
          </p:nvPr>
        </p:nvSpPr>
        <p:spPr>
          <a:xfrm>
            <a:off x="4672485" y="271306"/>
            <a:ext cx="7405214" cy="5767754"/>
          </a:xfrm>
        </p:spPr>
        <p:txBody>
          <a:bodyPr>
            <a:normAutofit fontScale="92500" lnSpcReduction="20000"/>
          </a:bodyPr>
          <a:lstStyle/>
          <a:p>
            <a:endParaRPr lang="en-US" dirty="0"/>
          </a:p>
          <a:p>
            <a:pPr>
              <a:buFont typeface="Arial" panose="020B0604020202020204" pitchFamily="34" charset="0"/>
              <a:buChar char="•"/>
            </a:pPr>
            <a:r>
              <a:rPr lang="en-US" dirty="0">
                <a:solidFill>
                  <a:schemeClr val="tx1"/>
                </a:solidFill>
              </a:rPr>
              <a:t>District Mediation Plan </a:t>
            </a:r>
          </a:p>
          <a:p>
            <a:pPr lvl="1">
              <a:buFont typeface="Arial" panose="020B0604020202020204" pitchFamily="34" charset="0"/>
              <a:buChar char="•"/>
            </a:pPr>
            <a:r>
              <a:rPr lang="en-US" dirty="0">
                <a:solidFill>
                  <a:schemeClr val="tx1"/>
                </a:solidFill>
                <a:hlinkClick r:id="rId2" action="ppaction://hlinkfile">
                  <a:extLst>
                    <a:ext uri="{A12FA001-AC4F-418D-AE19-62706E023703}">
                      <ahyp:hlinkClr xmlns:ahyp="http://schemas.microsoft.com/office/drawing/2018/hyperlinkcolor" val="tx"/>
                    </a:ext>
                  </a:extLst>
                </a:hlinkClick>
              </a:rPr>
              <a:t>Court's Mediation Plan.pdf</a:t>
            </a:r>
            <a:endParaRPr lang="en-US" dirty="0">
              <a:solidFill>
                <a:schemeClr val="tx1"/>
              </a:solidFill>
            </a:endParaRPr>
          </a:p>
          <a:p>
            <a:pPr>
              <a:buFont typeface="Arial" panose="020B0604020202020204" pitchFamily="34" charset="0"/>
              <a:buChar char="•"/>
            </a:pPr>
            <a:r>
              <a:rPr lang="en-US" dirty="0">
                <a:solidFill>
                  <a:schemeClr val="tx1"/>
                </a:solidFill>
              </a:rPr>
              <a:t>Mediation Training</a:t>
            </a:r>
          </a:p>
          <a:p>
            <a:pPr lvl="1">
              <a:buFont typeface="Arial" panose="020B0604020202020204" pitchFamily="34" charset="0"/>
              <a:buChar char="•"/>
            </a:pPr>
            <a:r>
              <a:rPr lang="en-US" dirty="0">
                <a:solidFill>
                  <a:schemeClr val="tx1"/>
                </a:solidFill>
              </a:rPr>
              <a:t>August 12-14, 2026, at Hruska Federal Courthouse in Omaha</a:t>
            </a:r>
          </a:p>
          <a:p>
            <a:pPr lvl="1">
              <a:buFont typeface="Arial" panose="020B0604020202020204" pitchFamily="34" charset="0"/>
              <a:buChar char="•"/>
            </a:pPr>
            <a:r>
              <a:rPr lang="en-US" u="sng" dirty="0">
                <a:solidFill>
                  <a:schemeClr val="tx1"/>
                </a:solidFill>
                <a:hlinkClick r:id="rId3">
                  <a:extLst>
                    <a:ext uri="{A12FA001-AC4F-418D-AE19-62706E023703}">
                      <ahyp:hlinkClr xmlns:ahyp="http://schemas.microsoft.com/office/drawing/2018/hyperlinkcolor" val="tx"/>
                    </a:ext>
                  </a:extLst>
                </a:hlinkClick>
              </a:rPr>
              <a:t>https://lifelong.creighton.edu/browse/all-courses/live/law/courses/2026mediationtraining</a:t>
            </a:r>
            <a:endParaRPr lang="en-US" u="sng" dirty="0">
              <a:solidFill>
                <a:schemeClr val="tx1"/>
              </a:solidFill>
            </a:endParaRPr>
          </a:p>
          <a:p>
            <a:pPr>
              <a:buFont typeface="Arial" panose="020B0604020202020204" pitchFamily="34" charset="0"/>
              <a:buChar char="•"/>
            </a:pPr>
            <a:r>
              <a:rPr lang="en-US" dirty="0">
                <a:solidFill>
                  <a:schemeClr val="tx1"/>
                </a:solidFill>
              </a:rPr>
              <a:t>Settlement Conferences with Magistrate Judge </a:t>
            </a:r>
          </a:p>
          <a:p>
            <a:pPr lvl="1">
              <a:buFont typeface="Arial" panose="020B0604020202020204" pitchFamily="34" charset="0"/>
              <a:buChar char="•"/>
            </a:pPr>
            <a:r>
              <a:rPr lang="en-US" dirty="0">
                <a:solidFill>
                  <a:schemeClr val="tx1"/>
                </a:solidFill>
              </a:rPr>
              <a:t>Complexity of Issues </a:t>
            </a:r>
          </a:p>
          <a:p>
            <a:pPr lvl="1">
              <a:buFont typeface="Arial" panose="020B0604020202020204" pitchFamily="34" charset="0"/>
              <a:buChar char="•"/>
            </a:pPr>
            <a:r>
              <a:rPr lang="en-US" dirty="0">
                <a:solidFill>
                  <a:schemeClr val="tx1"/>
                </a:solidFill>
              </a:rPr>
              <a:t>Complexity of Participants </a:t>
            </a:r>
          </a:p>
          <a:p>
            <a:pPr lvl="1">
              <a:buFont typeface="Arial" panose="020B0604020202020204" pitchFamily="34" charset="0"/>
              <a:buChar char="•"/>
            </a:pPr>
            <a:r>
              <a:rPr lang="en-US" dirty="0">
                <a:solidFill>
                  <a:schemeClr val="tx1"/>
                </a:solidFill>
              </a:rPr>
              <a:t>Limited Resources</a:t>
            </a:r>
          </a:p>
          <a:p>
            <a:pPr lvl="1">
              <a:buFont typeface="Arial" panose="020B0604020202020204" pitchFamily="34" charset="0"/>
              <a:buChar char="•"/>
            </a:pPr>
            <a:r>
              <a:rPr lang="en-US" dirty="0">
                <a:solidFill>
                  <a:schemeClr val="tx1"/>
                </a:solidFill>
              </a:rPr>
              <a:t>Previous ADR</a:t>
            </a:r>
          </a:p>
          <a:p>
            <a:pPr lvl="1">
              <a:buFont typeface="Arial" panose="020B0604020202020204" pitchFamily="34" charset="0"/>
              <a:buChar char="•"/>
            </a:pPr>
            <a:r>
              <a:rPr lang="en-US" dirty="0">
                <a:solidFill>
                  <a:schemeClr val="tx1"/>
                </a:solidFill>
              </a:rPr>
              <a:t>Pending Motions </a:t>
            </a:r>
          </a:p>
          <a:p>
            <a:pPr lvl="1">
              <a:buFont typeface="Arial" panose="020B0604020202020204" pitchFamily="34" charset="0"/>
              <a:buChar char="•"/>
            </a:pPr>
            <a:r>
              <a:rPr lang="en-US" dirty="0">
                <a:solidFill>
                  <a:schemeClr val="tx1"/>
                </a:solidFill>
              </a:rPr>
              <a:t>Timing</a:t>
            </a:r>
          </a:p>
          <a:p>
            <a:pPr lvl="2">
              <a:buFont typeface="Arial" panose="020B0604020202020204" pitchFamily="34" charset="0"/>
              <a:buChar char="•"/>
            </a:pPr>
            <a:r>
              <a:rPr lang="en-US" dirty="0">
                <a:solidFill>
                  <a:schemeClr val="tx1"/>
                </a:solidFill>
              </a:rPr>
              <a:t>Early stages</a:t>
            </a:r>
          </a:p>
          <a:p>
            <a:pPr lvl="2">
              <a:buFont typeface="Arial" panose="020B0604020202020204" pitchFamily="34" charset="0"/>
              <a:buChar char="•"/>
            </a:pPr>
            <a:r>
              <a:rPr lang="en-US" dirty="0">
                <a:solidFill>
                  <a:schemeClr val="tx1"/>
                </a:solidFill>
              </a:rPr>
              <a:t>After discovery/before dispositive motions</a:t>
            </a:r>
          </a:p>
          <a:p>
            <a:pPr lvl="2">
              <a:buFont typeface="Arial" panose="020B0604020202020204" pitchFamily="34" charset="0"/>
              <a:buChar char="•"/>
            </a:pPr>
            <a:r>
              <a:rPr lang="en-US" dirty="0">
                <a:solidFill>
                  <a:schemeClr val="tx1"/>
                </a:solidFill>
              </a:rPr>
              <a:t>After dispositive motions/before trial</a:t>
            </a:r>
          </a:p>
        </p:txBody>
      </p:sp>
      <p:pic>
        <p:nvPicPr>
          <p:cNvPr id="5" name="Picture 4" descr="A picture containing text&#10;&#10;AI-generated content may be incorrect.">
            <a:extLst>
              <a:ext uri="{FF2B5EF4-FFF2-40B4-BE49-F238E27FC236}">
                <a16:creationId xmlns:a16="http://schemas.microsoft.com/office/drawing/2014/main" id="{FF6196A8-A72A-2094-8D8C-4DFD09EB9C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1" y="1742753"/>
            <a:ext cx="4455602" cy="2320925"/>
          </a:xfrm>
          <a:prstGeom prst="rect">
            <a:avLst/>
          </a:prstGeom>
        </p:spPr>
      </p:pic>
    </p:spTree>
    <p:extLst>
      <p:ext uri="{BB962C8B-B14F-4D97-AF65-F5344CB8AC3E}">
        <p14:creationId xmlns:p14="http://schemas.microsoft.com/office/powerpoint/2010/main" val="3731761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4F25BA-A767-10D1-157A-2E12498EFA11}"/>
              </a:ext>
            </a:extLst>
          </p:cNvPr>
          <p:cNvSpPr txBox="1"/>
          <p:nvPr/>
        </p:nvSpPr>
        <p:spPr>
          <a:xfrm>
            <a:off x="564501" y="823579"/>
            <a:ext cx="5976316" cy="193899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entury Gothic" panose="020B0502020202020204"/>
                <a:ea typeface="+mn-ea"/>
                <a:cs typeface="+mn-cs"/>
              </a:rPr>
              <a:t>Local Rules Changes and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entury Gothic" panose="020B0502020202020204"/>
                <a:ea typeface="+mn-ea"/>
                <a:cs typeface="+mn-cs"/>
              </a:rPr>
              <a:t>Future Rules Amendments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a:ea typeface="+mn-ea"/>
                <a:cs typeface="+mn-cs"/>
              </a:rPr>
              <a:t>Marcia Washkuhn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D6032708-1A16-8721-AC06-8E29F7F508CC}"/>
              </a:ext>
            </a:extLst>
          </p:cNvPr>
          <p:cNvSpPr txBox="1"/>
          <p:nvPr/>
        </p:nvSpPr>
        <p:spPr>
          <a:xfrm>
            <a:off x="564501" y="2436208"/>
            <a:ext cx="7815824"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panose="020B0502020202020204"/>
                <a:ea typeface="+mn-ea"/>
                <a:cs typeface="+mn-cs"/>
              </a:rPr>
              <a:t>Summary of 2025 Local Rules Amendments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1" dirty="0">
              <a:solidFill>
                <a:prstClr val="white"/>
              </a:solidFill>
              <a:latin typeface="Century Gothic" panose="020B0502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Century Gothic" panose="020B0502020202020204"/>
              </a:rPr>
              <a:t>Proposed Rule Amendments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strike="noStrike" kern="1200" cap="none" spc="0" normalizeH="0" baseline="0" noProof="0" dirty="0">
                <a:ln>
                  <a:noFill/>
                </a:ln>
                <a:solidFill>
                  <a:prstClr val="white"/>
                </a:solidFill>
                <a:effectLst/>
                <a:uLnTx/>
                <a:uFillTx/>
                <a:latin typeface="Century Gothic" panose="020B0502020202020204"/>
                <a:ea typeface="+mn-ea"/>
                <a:cs typeface="+mn-cs"/>
                <a:hlinkClick r:id="rId2"/>
              </a:rPr>
              <a:t>https://www.ned.uscourts.gov/attorney/local-rules</a:t>
            </a:r>
            <a:endParaRPr kumimoji="0" lang="en-US" sz="2000" b="1" i="0"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TextBox 5">
            <a:extLst>
              <a:ext uri="{FF2B5EF4-FFF2-40B4-BE49-F238E27FC236}">
                <a16:creationId xmlns:a16="http://schemas.microsoft.com/office/drawing/2014/main" id="{74439466-1ADA-F72D-B57A-FCB3A53ABC00}"/>
              </a:ext>
            </a:extLst>
          </p:cNvPr>
          <p:cNvSpPr txBox="1"/>
          <p:nvPr/>
        </p:nvSpPr>
        <p:spPr>
          <a:xfrm>
            <a:off x="653143" y="4418168"/>
            <a:ext cx="9625176" cy="147732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ea typeface="Calibri" panose="020F0502020204030204" pitchFamily="34" charset="0"/>
                <a:cs typeface="Aptos" panose="020B0004020202020204" pitchFamily="34" charset="0"/>
              </a:rPr>
              <a:t>What additions to the local rules should we consider to help streamline the discovery process for you?</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prstClr val="white"/>
              </a:solidFill>
              <a:ea typeface="Calibri" panose="020F0502020204030204" pitchFamily="34" charset="0"/>
              <a:cs typeface="Aptos" panose="020B0004020202020204" pitchFamily="34" charset="0"/>
            </a:endParaRPr>
          </a:p>
          <a:p>
            <a:pPr lvl="0" defTabSz="457200">
              <a:defRPr/>
            </a:pPr>
            <a:r>
              <a:rPr lang="en-US" dirty="0"/>
              <a:t>If you have suggestions for revisions, please send them to Roger Mastalir (</a:t>
            </a:r>
            <a:r>
              <a:rPr lang="en-US" dirty="0">
                <a:hlinkClick r:id="rId3">
                  <a:extLst>
                    <a:ext uri="{A12FA001-AC4F-418D-AE19-62706E023703}">
                      <ahyp:hlinkClr xmlns:ahyp="http://schemas.microsoft.com/office/drawing/2018/hyperlinkcolor" val="tx"/>
                    </a:ext>
                  </a:extLst>
                </a:hlinkClick>
              </a:rPr>
              <a:t>roger_mastalir@ned.uscourts.gov</a:t>
            </a:r>
            <a:r>
              <a:rPr lang="en-US" dirty="0"/>
              <a:t>) no later than June 5, 2026. </a:t>
            </a:r>
            <a:endParaRPr kumimoji="0" lang="en-US" sz="1800" b="0" i="0" u="none" strike="noStrike" kern="1200" cap="none" spc="0" normalizeH="0" baseline="0" noProof="0" dirty="0">
              <a:ln>
                <a:noFill/>
              </a:ln>
              <a:effectLst/>
              <a:uLnTx/>
              <a:uFillTx/>
              <a:ea typeface="Calibri" panose="020F0502020204030204" pitchFamily="34" charset="0"/>
              <a:cs typeface="Aptos" panose="020B0004020202020204" pitchFamily="34" charset="0"/>
            </a:endParaRPr>
          </a:p>
        </p:txBody>
      </p:sp>
      <p:pic>
        <p:nvPicPr>
          <p:cNvPr id="4" name="Picture 3" descr="Qr code&#10;&#10;AI-generated content may be incorrect.">
            <a:extLst>
              <a:ext uri="{FF2B5EF4-FFF2-40B4-BE49-F238E27FC236}">
                <a16:creationId xmlns:a16="http://schemas.microsoft.com/office/drawing/2014/main" id="{281B3A6C-BE34-89FE-F94C-73A353FEC2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5869" y="434169"/>
            <a:ext cx="3547522" cy="3547522"/>
          </a:xfrm>
          <a:prstGeom prst="rect">
            <a:avLst/>
          </a:prstGeom>
        </p:spPr>
      </p:pic>
    </p:spTree>
    <p:extLst>
      <p:ext uri="{BB962C8B-B14F-4D97-AF65-F5344CB8AC3E}">
        <p14:creationId xmlns:p14="http://schemas.microsoft.com/office/powerpoint/2010/main" val="3434402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494A03-11D3-BA9F-87CF-A9A30F2C2676}"/>
              </a:ext>
            </a:extLst>
          </p:cNvPr>
          <p:cNvSpPr txBox="1"/>
          <p:nvPr/>
        </p:nvSpPr>
        <p:spPr>
          <a:xfrm>
            <a:off x="1662621" y="29849"/>
            <a:ext cx="7951695" cy="162924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20000"/>
              </a:spcBef>
              <a:spcAft>
                <a:spcPts val="600"/>
              </a:spcAft>
              <a:buClr>
                <a:prstClr val="black"/>
              </a:buClr>
              <a:buSzPct val="80000"/>
              <a:buFontTx/>
              <a:buNone/>
              <a:tabLst/>
              <a:defRPr/>
            </a:pPr>
            <a:r>
              <a:rPr kumimoji="0" lang="en-US" sz="5400" b="0" u="none" strike="noStrike" kern="1200" cap="none" spc="0" normalizeH="0" baseline="0" noProof="0" dirty="0">
                <a:ln>
                  <a:noFill/>
                </a:ln>
                <a:solidFill>
                  <a:prstClr val="black"/>
                </a:solidFill>
                <a:effectLst/>
                <a:uLnTx/>
                <a:uFillTx/>
                <a:latin typeface="Century Gothic" panose="020B0502020202020204" pitchFamily="34" charset="0"/>
              </a:rPr>
              <a:t>BREAK</a:t>
            </a:r>
          </a:p>
        </p:txBody>
      </p:sp>
      <p:sp>
        <p:nvSpPr>
          <p:cNvPr id="5" name="TextBox 4">
            <a:extLst>
              <a:ext uri="{FF2B5EF4-FFF2-40B4-BE49-F238E27FC236}">
                <a16:creationId xmlns:a16="http://schemas.microsoft.com/office/drawing/2014/main" id="{BFBDA38A-ABFB-89C1-BD7A-0C450111A857}"/>
              </a:ext>
            </a:extLst>
          </p:cNvPr>
          <p:cNvSpPr txBox="1"/>
          <p:nvPr/>
        </p:nvSpPr>
        <p:spPr>
          <a:xfrm>
            <a:off x="654488" y="1679326"/>
            <a:ext cx="4114801" cy="923330"/>
          </a:xfrm>
          <a:prstGeom prst="rect">
            <a:avLst/>
          </a:prstGeom>
          <a:noFill/>
        </p:spPr>
        <p:txBody>
          <a:bodyPr wrap="square">
            <a:spAutoFit/>
          </a:bodyPr>
          <a:lstStyle/>
          <a:p>
            <a:pPr marL="0" marR="0" lvl="0" indent="0" algn="ctr" defTabSz="457200" rtl="0" eaLnBrk="1" fontAlgn="auto" latinLnBrk="0" hangingPunct="1">
              <a:lnSpc>
                <a:spcPct val="100000"/>
              </a:lnSpc>
              <a:spcBef>
                <a:spcPct val="20000"/>
              </a:spcBef>
              <a:spcAft>
                <a:spcPts val="600"/>
              </a:spcAft>
              <a:buClr>
                <a:prstClr val="black"/>
              </a:buClr>
              <a:buSzPct val="80000"/>
              <a:buFontTx/>
              <a:buNone/>
              <a:tabLst/>
              <a:defRPr/>
            </a:pPr>
            <a:r>
              <a:rPr kumimoji="0" lang="en-US" sz="1800" b="0" i="1" u="none" strike="noStrike" kern="1200" cap="none" spc="0" normalizeH="0" baseline="0" noProof="0" dirty="0">
                <a:ln>
                  <a:noFill/>
                </a:ln>
                <a:solidFill>
                  <a:prstClr val="black"/>
                </a:solidFill>
                <a:effectLst/>
                <a:uLnTx/>
                <a:uFillTx/>
                <a:latin typeface="Century Gothic" panose="020B0502020202020204"/>
                <a:ea typeface="+mn-ea"/>
                <a:cs typeface="+mn-cs"/>
              </a:rPr>
              <a:t>Please use the QR code below to submit questions to the </a:t>
            </a:r>
            <a:r>
              <a:rPr lang="en-US" sz="1800" i="1" dirty="0">
                <a:solidFill>
                  <a:prstClr val="black"/>
                </a:solidFill>
                <a:latin typeface="Century Gothic" panose="020B0502020202020204"/>
              </a:rPr>
              <a:t>panel </a:t>
            </a:r>
            <a:r>
              <a:rPr kumimoji="0" lang="en-US" sz="1800" b="0" i="1" u="none" strike="noStrike" kern="1200" cap="none" spc="0" normalizeH="0" baseline="0" noProof="0" dirty="0">
                <a:ln>
                  <a:noFill/>
                </a:ln>
                <a:solidFill>
                  <a:prstClr val="black"/>
                </a:solidFill>
                <a:effectLst/>
                <a:uLnTx/>
                <a:uFillTx/>
                <a:latin typeface="Century Gothic" panose="020B0502020202020204"/>
                <a:ea typeface="+mn-ea"/>
                <a:cs typeface="+mn-cs"/>
              </a:rPr>
              <a:t>moderators. </a:t>
            </a:r>
            <a:endParaRPr kumimoji="0" lang="en-US" sz="2800" b="0" i="1"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7" name="TextBox 6">
            <a:extLst>
              <a:ext uri="{FF2B5EF4-FFF2-40B4-BE49-F238E27FC236}">
                <a16:creationId xmlns:a16="http://schemas.microsoft.com/office/drawing/2014/main" id="{6525D24D-0B23-CF33-8BEA-9F5568B89B08}"/>
              </a:ext>
            </a:extLst>
          </p:cNvPr>
          <p:cNvSpPr txBox="1"/>
          <p:nvPr/>
        </p:nvSpPr>
        <p:spPr>
          <a:xfrm>
            <a:off x="7294186" y="1679326"/>
            <a:ext cx="3659141" cy="923330"/>
          </a:xfrm>
          <a:prstGeom prst="rect">
            <a:avLst/>
          </a:prstGeom>
          <a:noFill/>
        </p:spPr>
        <p:txBody>
          <a:bodyPr wrap="square">
            <a:spAutoFit/>
          </a:bodyPr>
          <a:lstStyle/>
          <a:p>
            <a:pPr marL="0" marR="0" lvl="0" indent="0" algn="ctr" defTabSz="457200" rtl="0" eaLnBrk="1" fontAlgn="auto" latinLnBrk="0" hangingPunct="1">
              <a:lnSpc>
                <a:spcPct val="100000"/>
              </a:lnSpc>
              <a:spcBef>
                <a:spcPct val="20000"/>
              </a:spcBef>
              <a:spcAft>
                <a:spcPts val="600"/>
              </a:spcAft>
              <a:buClr>
                <a:prstClr val="black"/>
              </a:buClr>
              <a:buSzPct val="80000"/>
              <a:buFontTx/>
              <a:buNone/>
              <a:tabLst/>
              <a:defRPr/>
            </a:pPr>
            <a:r>
              <a:rPr lang="en-US" i="1" dirty="0">
                <a:solidFill>
                  <a:prstClr val="black"/>
                </a:solidFill>
                <a:latin typeface="Century Gothic" panose="020B0502020202020204"/>
              </a:rPr>
              <a:t>Suggestions for Federal Practice Committee Proposal to Local Rules Committee</a:t>
            </a:r>
            <a:endParaRPr kumimoji="0" lang="en-US" sz="2800" b="0" i="1"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6" name="Picture 5" descr="Qr code&#10;&#10;AI-generated content may be incorrect.">
            <a:extLst>
              <a:ext uri="{FF2B5EF4-FFF2-40B4-BE49-F238E27FC236}">
                <a16:creationId xmlns:a16="http://schemas.microsoft.com/office/drawing/2014/main" id="{B9809C75-FABE-08A7-76B6-7F4EC5C908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6112" y="2772255"/>
            <a:ext cx="3547522" cy="3547522"/>
          </a:xfrm>
          <a:prstGeom prst="rect">
            <a:avLst/>
          </a:prstGeom>
        </p:spPr>
      </p:pic>
      <p:pic>
        <p:nvPicPr>
          <p:cNvPr id="19" name="Picture 18" descr="Qr code&#10;&#10;AI-generated content may be incorrect.">
            <a:extLst>
              <a:ext uri="{FF2B5EF4-FFF2-40B4-BE49-F238E27FC236}">
                <a16:creationId xmlns:a16="http://schemas.microsoft.com/office/drawing/2014/main" id="{2E5A706D-A90E-7392-1943-033A2D7E6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557" y="2763856"/>
            <a:ext cx="3686018" cy="3686018"/>
          </a:xfrm>
          <a:prstGeom prst="rect">
            <a:avLst/>
          </a:prstGeom>
        </p:spPr>
      </p:pic>
    </p:spTree>
    <p:extLst>
      <p:ext uri="{BB962C8B-B14F-4D97-AF65-F5344CB8AC3E}">
        <p14:creationId xmlns:p14="http://schemas.microsoft.com/office/powerpoint/2010/main" val="143299325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016CA-854C-E2D0-20BD-18DFD028F43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441E7F0-C959-2425-A332-9226CB935AF3}"/>
              </a:ext>
            </a:extLst>
          </p:cNvPr>
          <p:cNvSpPr txBox="1"/>
          <p:nvPr/>
        </p:nvSpPr>
        <p:spPr>
          <a:xfrm>
            <a:off x="10980207" y="6327258"/>
            <a:ext cx="969433"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ptos" panose="020B0004020202020204" pitchFamily="34" charset="0"/>
                <a:ea typeface="Calibri" panose="020F0502020204030204" pitchFamily="34" charset="0"/>
                <a:cs typeface="Aptos" panose="020B0004020202020204" pitchFamily="34" charset="0"/>
                <a:hlinkClick r:id="" action="ppaction://noaction">
                  <a:extLst>
                    <a:ext uri="{A12FA001-AC4F-418D-AE19-62706E023703}">
                      <ahyp:hlinkClr xmlns:ahyp="http://schemas.microsoft.com/office/drawing/2018/hyperlinkcolor" val="tx"/>
                    </a:ext>
                  </a:extLst>
                </a:hlinkClick>
              </a:rPr>
              <a:t>Back</a:t>
            </a:r>
            <a:endParaRPr kumimoji="0" lang="en-US" sz="1000" b="0" i="0" u="none" strike="noStrike" kern="1200" cap="none" spc="0" normalizeH="0" baseline="0" noProof="0" dirty="0">
              <a:ln>
                <a:noFill/>
              </a:ln>
              <a:solidFill>
                <a:prstClr val="white"/>
              </a:solidFill>
              <a:effectLst/>
              <a:uLnTx/>
              <a:uFillTx/>
              <a:latin typeface="Aptos" panose="020B0004020202020204" pitchFamily="34" charset="0"/>
              <a:ea typeface="Calibri" panose="020F0502020204030204" pitchFamily="34" charset="0"/>
              <a:cs typeface="Aptos" panose="020B0004020202020204" pitchFamily="34" charset="0"/>
            </a:endParaRPr>
          </a:p>
        </p:txBody>
      </p:sp>
      <p:sp>
        <p:nvSpPr>
          <p:cNvPr id="5" name="TextBox 4">
            <a:extLst>
              <a:ext uri="{FF2B5EF4-FFF2-40B4-BE49-F238E27FC236}">
                <a16:creationId xmlns:a16="http://schemas.microsoft.com/office/drawing/2014/main" id="{265DDE3A-2AF5-1FEA-8427-FF343E72B909}"/>
              </a:ext>
            </a:extLst>
          </p:cNvPr>
          <p:cNvSpPr txBox="1"/>
          <p:nvPr/>
        </p:nvSpPr>
        <p:spPr>
          <a:xfrm>
            <a:off x="1011093" y="2302689"/>
            <a:ext cx="9847279" cy="230832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entury Gothic" panose="020B0502020202020204"/>
                <a:ea typeface="+mn-ea"/>
                <a:cs typeface="+mn-cs"/>
              </a:rPr>
              <a:t>Opening Remarks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District Judge Brian C. Buescher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entury Gothic" panose="020B0502020202020204"/>
              </a:rPr>
              <a:t>And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mn-cs"/>
              </a:rPr>
              <a:t>Magistrate Judge Ryan C. Carson</a:t>
            </a:r>
          </a:p>
        </p:txBody>
      </p:sp>
    </p:spTree>
    <p:extLst>
      <p:ext uri="{BB962C8B-B14F-4D97-AF65-F5344CB8AC3E}">
        <p14:creationId xmlns:p14="http://schemas.microsoft.com/office/powerpoint/2010/main" val="492535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F17F2F-92FC-E0E9-68F1-2CC973C2AEBF}"/>
              </a:ext>
            </a:extLst>
          </p:cNvPr>
          <p:cNvSpPr txBox="1"/>
          <p:nvPr/>
        </p:nvSpPr>
        <p:spPr>
          <a:xfrm>
            <a:off x="2111826" y="718458"/>
            <a:ext cx="8196943"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entury Gothic" panose="020B0502020202020204"/>
                <a:ea typeface="+mn-ea"/>
                <a:cs typeface="+mn-cs"/>
              </a:rPr>
              <a:t>Panel Discussion</a:t>
            </a:r>
          </a:p>
        </p:txBody>
      </p:sp>
      <p:sp>
        <p:nvSpPr>
          <p:cNvPr id="3" name="TextBox 2">
            <a:extLst>
              <a:ext uri="{FF2B5EF4-FFF2-40B4-BE49-F238E27FC236}">
                <a16:creationId xmlns:a16="http://schemas.microsoft.com/office/drawing/2014/main" id="{9DBD6C6B-9194-5575-D1D2-E11ADB26465E}"/>
              </a:ext>
            </a:extLst>
          </p:cNvPr>
          <p:cNvSpPr txBox="1"/>
          <p:nvPr/>
        </p:nvSpPr>
        <p:spPr>
          <a:xfrm>
            <a:off x="2057399" y="2111829"/>
            <a:ext cx="7206343" cy="187743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Panel Members: </a:t>
            </a:r>
          </a:p>
          <a:p>
            <a:pPr lvl="0" defTabSz="457200">
              <a:defRPr/>
            </a:pPr>
            <a:r>
              <a:rPr lang="en-US" sz="2000" dirty="0">
                <a:solidFill>
                  <a:prstClr val="white"/>
                </a:solidFill>
              </a:rPr>
              <a:t>	Magistrate Judge Michael D. Nelson</a:t>
            </a:r>
            <a:endPar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	Magistrate Judge Jacqueline M. DeLuca</a:t>
            </a:r>
          </a:p>
          <a:p>
            <a:pPr defTabSz="457200">
              <a:defRPr/>
            </a:pPr>
            <a:r>
              <a:rPr lang="en-US" sz="2000" dirty="0">
                <a:solidFill>
                  <a:prstClr val="white"/>
                </a:solidFill>
              </a:rPr>
              <a:t>	Magistrate Judge Ryan C. Carson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p>
        </p:txBody>
      </p:sp>
      <p:sp>
        <p:nvSpPr>
          <p:cNvPr id="4" name="TextBox 3">
            <a:extLst>
              <a:ext uri="{FF2B5EF4-FFF2-40B4-BE49-F238E27FC236}">
                <a16:creationId xmlns:a16="http://schemas.microsoft.com/office/drawing/2014/main" id="{F4C19D57-0989-5830-A925-0C3AF12A0D8C}"/>
              </a:ext>
            </a:extLst>
          </p:cNvPr>
          <p:cNvSpPr txBox="1"/>
          <p:nvPr/>
        </p:nvSpPr>
        <p:spPr>
          <a:xfrm>
            <a:off x="2111826" y="3864429"/>
            <a:ext cx="5450531"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Moderators: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	Marcia </a:t>
            </a:r>
            <a:r>
              <a:rPr kumimoji="0" lang="en-US" sz="2000" b="0" i="0" u="none" strike="noStrike" kern="1200" cap="none" spc="0" normalizeH="0" baseline="0" noProof="0" dirty="0" err="1">
                <a:ln>
                  <a:noFill/>
                </a:ln>
                <a:solidFill>
                  <a:prstClr val="white"/>
                </a:solidFill>
                <a:effectLst/>
                <a:uLnTx/>
                <a:uFillTx/>
                <a:latin typeface="Century Gothic" panose="020B0502020202020204"/>
                <a:ea typeface="+mn-ea"/>
                <a:cs typeface="+mn-cs"/>
              </a:rPr>
              <a:t>Washkuhn</a:t>
            </a: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 and Kathleen Neary</a:t>
            </a:r>
          </a:p>
        </p:txBody>
      </p:sp>
      <p:pic>
        <p:nvPicPr>
          <p:cNvPr id="6" name="Picture 5" descr="Qr code&#10;&#10;AI-generated content may be incorrect.">
            <a:extLst>
              <a:ext uri="{FF2B5EF4-FFF2-40B4-BE49-F238E27FC236}">
                <a16:creationId xmlns:a16="http://schemas.microsoft.com/office/drawing/2014/main" id="{2E474260-07C4-45C2-F225-8EA4EF3EF7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8184" y="2655562"/>
            <a:ext cx="3483980" cy="3483980"/>
          </a:xfrm>
          <a:prstGeom prst="rect">
            <a:avLst/>
          </a:prstGeom>
        </p:spPr>
      </p:pic>
    </p:spTree>
    <p:extLst>
      <p:ext uri="{BB962C8B-B14F-4D97-AF65-F5344CB8AC3E}">
        <p14:creationId xmlns:p14="http://schemas.microsoft.com/office/powerpoint/2010/main" val="4093665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A2B50-3890-D506-13DC-2D3A5214EF01}"/>
              </a:ext>
            </a:extLst>
          </p:cNvPr>
          <p:cNvSpPr>
            <a:spLocks noGrp="1"/>
          </p:cNvSpPr>
          <p:nvPr>
            <p:ph type="title"/>
          </p:nvPr>
        </p:nvSpPr>
        <p:spPr>
          <a:xfrm>
            <a:off x="838200" y="712265"/>
            <a:ext cx="8534400" cy="600733"/>
          </a:xfrm>
        </p:spPr>
        <p:txBody>
          <a:bodyPr>
            <a:normAutofit fontScale="90000"/>
          </a:bodyPr>
          <a:lstStyle/>
          <a:p>
            <a:r>
              <a:rPr lang="en-US" dirty="0"/>
              <a:t>Panel Discussion</a:t>
            </a:r>
          </a:p>
        </p:txBody>
      </p:sp>
      <p:sp>
        <p:nvSpPr>
          <p:cNvPr id="3" name="Content Placeholder 2">
            <a:extLst>
              <a:ext uri="{FF2B5EF4-FFF2-40B4-BE49-F238E27FC236}">
                <a16:creationId xmlns:a16="http://schemas.microsoft.com/office/drawing/2014/main" id="{481990D4-16FC-89B6-6F86-0A520002475E}"/>
              </a:ext>
            </a:extLst>
          </p:cNvPr>
          <p:cNvSpPr>
            <a:spLocks noGrp="1"/>
          </p:cNvSpPr>
          <p:nvPr>
            <p:ph idx="1"/>
          </p:nvPr>
        </p:nvSpPr>
        <p:spPr>
          <a:xfrm>
            <a:off x="838200" y="1494030"/>
            <a:ext cx="6939224" cy="4112950"/>
          </a:xfrm>
        </p:spPr>
        <p:txBody>
          <a:bodyPr/>
          <a:lstStyle/>
          <a:p>
            <a:r>
              <a:rPr lang="en-US" dirty="0">
                <a:solidFill>
                  <a:schemeClr val="tx1"/>
                </a:solidFill>
              </a:rPr>
              <a:t>Magistrate Judge Discovery Dispute Practices 	</a:t>
            </a:r>
          </a:p>
          <a:p>
            <a:pPr lvl="1"/>
            <a:r>
              <a:rPr lang="en-US" dirty="0">
                <a:solidFill>
                  <a:schemeClr val="tx1"/>
                </a:solidFill>
              </a:rPr>
              <a:t>Case Management Practices </a:t>
            </a:r>
          </a:p>
          <a:p>
            <a:pPr lvl="2"/>
            <a:r>
              <a:rPr lang="en-US" dirty="0">
                <a:solidFill>
                  <a:schemeClr val="tx1"/>
                </a:solidFill>
                <a:hlinkClick r:id="rId2"/>
              </a:rPr>
              <a:t>https://www.ned.uscourts.gov/attorney/judges-information/civil-case-management</a:t>
            </a:r>
            <a:r>
              <a:rPr lang="en-US" dirty="0">
                <a:solidFill>
                  <a:schemeClr val="tx1"/>
                </a:solidFill>
              </a:rPr>
              <a:t> </a:t>
            </a:r>
          </a:p>
          <a:p>
            <a:pPr lvl="1"/>
            <a:r>
              <a:rPr lang="en-US" dirty="0">
                <a:solidFill>
                  <a:schemeClr val="tx1"/>
                </a:solidFill>
              </a:rPr>
              <a:t>Standards </a:t>
            </a:r>
          </a:p>
          <a:p>
            <a:pPr lvl="2"/>
            <a:r>
              <a:rPr lang="en-US" dirty="0">
                <a:solidFill>
                  <a:schemeClr val="tx1"/>
                </a:solidFill>
              </a:rPr>
              <a:t>Discretion</a:t>
            </a:r>
          </a:p>
          <a:p>
            <a:pPr lvl="2"/>
            <a:r>
              <a:rPr lang="en-US" dirty="0">
                <a:solidFill>
                  <a:schemeClr val="tx1"/>
                </a:solidFill>
              </a:rPr>
              <a:t>Objection</a:t>
            </a:r>
          </a:p>
          <a:p>
            <a:pPr lvl="2"/>
            <a:r>
              <a:rPr lang="en-US" dirty="0">
                <a:solidFill>
                  <a:schemeClr val="tx1"/>
                </a:solidFill>
              </a:rPr>
              <a:t>Conflict over decreased standard upon objection</a:t>
            </a:r>
          </a:p>
        </p:txBody>
      </p:sp>
      <p:pic>
        <p:nvPicPr>
          <p:cNvPr id="5" name="Picture 4" descr="Qr code&#10;&#10;AI-generated content may be incorrect.">
            <a:extLst>
              <a:ext uri="{FF2B5EF4-FFF2-40B4-BE49-F238E27FC236}">
                <a16:creationId xmlns:a16="http://schemas.microsoft.com/office/drawing/2014/main" id="{C455CA90-4B1B-0C5E-26EA-56EDB735F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726" y="1312998"/>
            <a:ext cx="3686018" cy="3686018"/>
          </a:xfrm>
          <a:prstGeom prst="rect">
            <a:avLst/>
          </a:prstGeom>
        </p:spPr>
      </p:pic>
    </p:spTree>
    <p:extLst>
      <p:ext uri="{BB962C8B-B14F-4D97-AF65-F5344CB8AC3E}">
        <p14:creationId xmlns:p14="http://schemas.microsoft.com/office/powerpoint/2010/main" val="1008371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2ABF4E-13A6-FE56-6677-E6B290DDC0E6}"/>
              </a:ext>
            </a:extLst>
          </p:cNvPr>
          <p:cNvSpPr>
            <a:spLocks noGrp="1"/>
          </p:cNvSpPr>
          <p:nvPr>
            <p:ph idx="1"/>
          </p:nvPr>
        </p:nvSpPr>
        <p:spPr>
          <a:xfrm>
            <a:off x="838200" y="200967"/>
            <a:ext cx="10515600" cy="6400800"/>
          </a:xfrm>
        </p:spPr>
        <p:txBody>
          <a:bodyPr>
            <a:normAutofit fontScale="85000" lnSpcReduction="10000"/>
          </a:bodyPr>
          <a:lstStyle/>
          <a:p>
            <a:pPr marL="0" indent="0">
              <a:buNone/>
            </a:pPr>
            <a:r>
              <a:rPr lang="en-US" sz="2800" b="1" dirty="0">
                <a:solidFill>
                  <a:schemeClr val="tx1"/>
                </a:solidFill>
              </a:rPr>
              <a:t>Expert Witness Disclosures (hybrid or otherwise) </a:t>
            </a:r>
          </a:p>
          <a:p>
            <a:endParaRPr lang="en-US" dirty="0">
              <a:solidFill>
                <a:schemeClr val="tx1"/>
              </a:solidFill>
            </a:endParaRPr>
          </a:p>
          <a:p>
            <a:pPr lvl="1"/>
            <a:r>
              <a:rPr lang="en-US" u="sng" dirty="0">
                <a:solidFill>
                  <a:schemeClr val="tx1"/>
                </a:solidFill>
              </a:rPr>
              <a:t>Petrone v. Werner Enters., Inc.</a:t>
            </a:r>
            <a:r>
              <a:rPr lang="en-US" dirty="0">
                <a:solidFill>
                  <a:schemeClr val="tx1"/>
                </a:solidFill>
              </a:rPr>
              <a:t>, 940 F.3d 425, 435 (8th Cir. 2019) (“Rule 37(c)(1) [of the Federal Rules of Civil Procedure] addresses what to do if a party fails to disclose information as required by Rule 26(a) </a:t>
            </a:r>
            <a:r>
              <a:rPr lang="en-US" i="1" dirty="0">
                <a:solidFill>
                  <a:schemeClr val="tx1"/>
                </a:solidFill>
              </a:rPr>
              <a:t>and</a:t>
            </a:r>
            <a:r>
              <a:rPr lang="en-US" dirty="0">
                <a:solidFill>
                  <a:schemeClr val="tx1"/>
                </a:solidFill>
              </a:rPr>
              <a:t> attempts to use that information on a motion, at a hearing, or at a trial.”) </a:t>
            </a:r>
          </a:p>
          <a:p>
            <a:pPr lvl="1"/>
            <a:endParaRPr lang="en-US" dirty="0">
              <a:solidFill>
                <a:schemeClr val="tx1"/>
              </a:solidFill>
            </a:endParaRPr>
          </a:p>
          <a:p>
            <a:pPr lvl="1"/>
            <a:r>
              <a:rPr lang="en-US" dirty="0">
                <a:solidFill>
                  <a:schemeClr val="tx1"/>
                </a:solidFill>
              </a:rPr>
              <a:t>The advisory committee’s note to Fed. R. Civ. P. 37(c)(1) provides that Rule 37(c)(1) “provides a self-executing sanction for failure to make a disclosure required by Rule 26(a), without need for a motion under subdivision (a)(2)(A). Paragraph (1) prevents a party from using as evidence any witnesses or information that, without substantial justification, has not been disclosed as required by Rules 26(a) and 26(e)(1). This automatic sanction provides a strong inducement for disclosure of material that the disclosing party would expect to use as evidence, whether at a trial, at a hearing, or on a motion ....” </a:t>
            </a:r>
          </a:p>
          <a:p>
            <a:pPr lvl="1"/>
            <a:endParaRPr lang="en-US" dirty="0">
              <a:solidFill>
                <a:schemeClr val="tx1"/>
              </a:solidFill>
            </a:endParaRPr>
          </a:p>
          <a:p>
            <a:pPr lvl="1"/>
            <a:r>
              <a:rPr lang="en-US" dirty="0">
                <a:solidFill>
                  <a:schemeClr val="tx1"/>
                </a:solidFill>
              </a:rPr>
              <a:t>Rule 26(a)(2) provides that a party must disclose the identity of any expert witness along with a written report of such expert, while Rule 26(e) imposes an obligation on the parties to supplement incorrect or incomplete information. Rule 26 also establishes the timing and sequence of such disclosures absent a court order setting these deadlines. Under Rule 16, a court “must issue a scheduling order” and such an order “must limit the time to ... complete discovery[ ] and file motions.” Fed. R. Civ. P. 16(b)(1), (3)(A). “The scheduling order may ... modify the timing of disclosures under Rule 26(a) ... [and] set dates for pretrial conferences and for trial[.]” Fed. R. Civ. P. 16(b)(3)(B)(i), (vi). A “district court has broad discretion in establishing and enforcing the deadlines.” </a:t>
            </a:r>
            <a:r>
              <a:rPr lang="en-US" u="sng" dirty="0">
                <a:solidFill>
                  <a:schemeClr val="tx1"/>
                </a:solidFill>
              </a:rPr>
              <a:t>Marmo v. Tyson Fresh Meats, Inc.</a:t>
            </a:r>
            <a:r>
              <a:rPr lang="en-US" dirty="0">
                <a:solidFill>
                  <a:schemeClr val="tx1"/>
                </a:solidFill>
              </a:rPr>
              <a:t>, 457 F.3d 748, 759 (8th Cir. 2006). However, “[a] schedule may be modified only for good cause and with the judge's consent.” Fed. R. Civ. P. 16(b)(4); </a:t>
            </a:r>
            <a:r>
              <a:rPr lang="en-US" u="sng" dirty="0">
                <a:solidFill>
                  <a:schemeClr val="tx1"/>
                </a:solidFill>
              </a:rPr>
              <a:t>Marmo</a:t>
            </a:r>
            <a:r>
              <a:rPr lang="en-US" dirty="0">
                <a:solidFill>
                  <a:schemeClr val="tx1"/>
                </a:solidFill>
              </a:rPr>
              <a:t>, 457 F.3d at 759. In other words, the “good-cause standard is not optional.” </a:t>
            </a:r>
            <a:r>
              <a:rPr lang="en-US" u="sng" dirty="0">
                <a:solidFill>
                  <a:schemeClr val="tx1"/>
                </a:solidFill>
              </a:rPr>
              <a:t>Sherman</a:t>
            </a:r>
            <a:r>
              <a:rPr lang="en-US" dirty="0">
                <a:solidFill>
                  <a:schemeClr val="tx1"/>
                </a:solidFill>
              </a:rPr>
              <a:t>, 532 F.3d at 716. “To establish good cause, a party must show its diligence in attempting to meet the progression order.” </a:t>
            </a:r>
            <a:r>
              <a:rPr lang="en-US" u="sng" dirty="0">
                <a:solidFill>
                  <a:schemeClr val="tx1"/>
                </a:solidFill>
              </a:rPr>
              <a:t>Marmo</a:t>
            </a:r>
            <a:r>
              <a:rPr lang="en-US" dirty="0">
                <a:solidFill>
                  <a:schemeClr val="tx1"/>
                </a:solidFill>
              </a:rPr>
              <a:t>, 457 F.3d at 759.</a:t>
            </a:r>
          </a:p>
        </p:txBody>
      </p:sp>
    </p:spTree>
    <p:extLst>
      <p:ext uri="{BB962C8B-B14F-4D97-AF65-F5344CB8AC3E}">
        <p14:creationId xmlns:p14="http://schemas.microsoft.com/office/powerpoint/2010/main" val="2517551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58169FE-C641-A15A-6A2F-E87133356678}"/>
              </a:ext>
            </a:extLst>
          </p:cNvPr>
          <p:cNvSpPr>
            <a:spLocks noGrp="1"/>
          </p:cNvSpPr>
          <p:nvPr>
            <p:ph idx="1"/>
          </p:nvPr>
        </p:nvSpPr>
        <p:spPr>
          <a:xfrm>
            <a:off x="524290" y="586703"/>
            <a:ext cx="10515600" cy="5684594"/>
          </a:xfrm>
        </p:spPr>
        <p:txBody>
          <a:bodyPr>
            <a:normAutofit fontScale="85000" lnSpcReduction="10000"/>
          </a:bodyPr>
          <a:lstStyle/>
          <a:p>
            <a:pPr marL="0" indent="0">
              <a:buNone/>
            </a:pPr>
            <a:r>
              <a:rPr lang="en-US" sz="2800" b="1" dirty="0">
                <a:solidFill>
                  <a:schemeClr val="tx1"/>
                </a:solidFill>
              </a:rPr>
              <a:t>Proportionality</a:t>
            </a:r>
          </a:p>
          <a:p>
            <a:pPr marL="0" indent="0">
              <a:buNone/>
            </a:pPr>
            <a:endParaRPr lang="en-US" dirty="0">
              <a:solidFill>
                <a:schemeClr val="tx1"/>
              </a:solidFill>
            </a:endParaRPr>
          </a:p>
          <a:p>
            <a:pPr lvl="1"/>
            <a:r>
              <a:rPr lang="en-US" dirty="0">
                <a:solidFill>
                  <a:schemeClr val="tx1"/>
                </a:solidFill>
              </a:rPr>
              <a:t>Federal Rule of Civil Procedure 1 provides, “These rules govern the procedure in all civil actions and proceedings in the United States district courts, except as stated in Rule 81. They should be construed, administered, and employed by the court and the parties to secure the just, speedy, and inexpensive determination of every action and proceeding.”</a:t>
            </a:r>
            <a:endParaRPr lang="en-US" sz="2800" dirty="0">
              <a:solidFill>
                <a:schemeClr val="tx1"/>
              </a:solidFill>
            </a:endParaRPr>
          </a:p>
          <a:p>
            <a:pPr lvl="1"/>
            <a:endParaRPr lang="en-US" dirty="0">
              <a:solidFill>
                <a:schemeClr val="tx1"/>
              </a:solidFill>
            </a:endParaRPr>
          </a:p>
          <a:p>
            <a:pPr lvl="1"/>
            <a:r>
              <a:rPr lang="en-US" dirty="0">
                <a:solidFill>
                  <a:schemeClr val="tx1"/>
                </a:solidFill>
              </a:rPr>
              <a:t>Federal Rule of Civil Procedure 26(b)(1) provides the scope of discovery:</a:t>
            </a:r>
            <a:endParaRPr lang="en-US" sz="2800" dirty="0">
              <a:solidFill>
                <a:schemeClr val="tx1"/>
              </a:solidFill>
            </a:endParaRPr>
          </a:p>
          <a:p>
            <a:pPr marL="0" indent="0">
              <a:buNone/>
            </a:pPr>
            <a:r>
              <a:rPr lang="en-US" b="1" dirty="0">
                <a:solidFill>
                  <a:schemeClr val="tx1"/>
                </a:solidFill>
              </a:rPr>
              <a:t>	</a:t>
            </a:r>
            <a:r>
              <a:rPr lang="en-US" sz="2400" b="1" dirty="0">
                <a:solidFill>
                  <a:schemeClr val="tx1"/>
                </a:solidFill>
              </a:rPr>
              <a:t>(b) Discovery Scope and Limits.</a:t>
            </a:r>
            <a:endParaRPr lang="en-US" sz="2400" dirty="0">
              <a:solidFill>
                <a:schemeClr val="tx1"/>
              </a:solidFill>
            </a:endParaRPr>
          </a:p>
          <a:p>
            <a:pPr marL="914400" lvl="2" indent="0">
              <a:buNone/>
            </a:pPr>
            <a:r>
              <a:rPr lang="en-US" sz="2400" b="1" dirty="0">
                <a:solidFill>
                  <a:schemeClr val="tx1"/>
                </a:solidFill>
              </a:rPr>
              <a:t>(1)</a:t>
            </a:r>
            <a:r>
              <a:rPr lang="en-US" sz="2400" b="1" i="1" dirty="0">
                <a:solidFill>
                  <a:schemeClr val="tx1"/>
                </a:solidFill>
              </a:rPr>
              <a:t> Scope in General.</a:t>
            </a:r>
            <a:r>
              <a:rPr lang="en-US" sz="2400" dirty="0">
                <a:solidFill>
                  <a:schemeClr val="tx1"/>
                </a:solidFill>
              </a:rPr>
              <a:t> Unless otherwise limited by court order, the scope of discovery is as follows: Parties may obtain discovery regarding any nonprivileged matter that is relevant to any party's claim or defense </a:t>
            </a:r>
            <a:r>
              <a:rPr lang="en-US" sz="2400" b="1" dirty="0">
                <a:solidFill>
                  <a:schemeClr val="tx1"/>
                </a:solidFill>
              </a:rPr>
              <a:t>and proportional to the needs of the case</a:t>
            </a:r>
            <a:r>
              <a:rPr lang="en-US" sz="2400" dirty="0">
                <a:solidFill>
                  <a:schemeClr val="tx1"/>
                </a:solidFill>
              </a:rPr>
              <a:t>, considering the importance of the issues at stake in the action, the amount in controversy, the parties' relative access to relevant information, the parties' resources, the importance of the discovery in resolving the issues, and whether the burden or expense of the proposed discovery outweighs its likely benefit. Information within this scope of discovery need not be admissible in evidence to be discoverable.</a:t>
            </a:r>
          </a:p>
        </p:txBody>
      </p:sp>
    </p:spTree>
    <p:extLst>
      <p:ext uri="{BB962C8B-B14F-4D97-AF65-F5344CB8AC3E}">
        <p14:creationId xmlns:p14="http://schemas.microsoft.com/office/powerpoint/2010/main" val="2966266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1661B-7867-B74B-8130-E7B0DFBEB5A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5F15F94-B61F-2CBE-14E5-58C69C12C1B9}"/>
              </a:ext>
            </a:extLst>
          </p:cNvPr>
          <p:cNvSpPr txBox="1"/>
          <p:nvPr/>
        </p:nvSpPr>
        <p:spPr>
          <a:xfrm>
            <a:off x="10980207" y="6327258"/>
            <a:ext cx="969433"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ptos" panose="020B0004020202020204" pitchFamily="34" charset="0"/>
                <a:ea typeface="Calibri" panose="020F0502020204030204" pitchFamily="34" charset="0"/>
                <a:cs typeface="Aptos" panose="020B0004020202020204" pitchFamily="34" charset="0"/>
                <a:hlinkClick r:id="" action="ppaction://noaction">
                  <a:extLst>
                    <a:ext uri="{A12FA001-AC4F-418D-AE19-62706E023703}">
                      <ahyp:hlinkClr xmlns:ahyp="http://schemas.microsoft.com/office/drawing/2018/hyperlinkcolor" val="tx"/>
                    </a:ext>
                  </a:extLst>
                </a:hlinkClick>
              </a:rPr>
              <a:t>Back</a:t>
            </a:r>
            <a:endParaRPr kumimoji="0" lang="en-US" sz="1000" b="0" i="0" u="none" strike="noStrike" kern="1200" cap="none" spc="0" normalizeH="0" baseline="0" noProof="0" dirty="0">
              <a:ln>
                <a:noFill/>
              </a:ln>
              <a:solidFill>
                <a:prstClr val="white"/>
              </a:solidFill>
              <a:effectLst/>
              <a:uLnTx/>
              <a:uFillTx/>
              <a:latin typeface="Aptos" panose="020B0004020202020204" pitchFamily="34" charset="0"/>
              <a:ea typeface="Calibri" panose="020F0502020204030204" pitchFamily="34" charset="0"/>
              <a:cs typeface="Aptos" panose="020B0004020202020204" pitchFamily="34" charset="0"/>
            </a:endParaRPr>
          </a:p>
        </p:txBody>
      </p:sp>
      <p:sp>
        <p:nvSpPr>
          <p:cNvPr id="5" name="TextBox 4">
            <a:extLst>
              <a:ext uri="{FF2B5EF4-FFF2-40B4-BE49-F238E27FC236}">
                <a16:creationId xmlns:a16="http://schemas.microsoft.com/office/drawing/2014/main" id="{D6E27E8C-D065-27E0-F8E4-FFA964A38DBC}"/>
              </a:ext>
            </a:extLst>
          </p:cNvPr>
          <p:cNvSpPr txBox="1"/>
          <p:nvPr/>
        </p:nvSpPr>
        <p:spPr>
          <a:xfrm>
            <a:off x="1033953" y="2737029"/>
            <a:ext cx="9847279"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entury Gothic" panose="020B0502020202020204"/>
                <a:ea typeface="+mn-ea"/>
                <a:cs typeface="+mn-cs"/>
              </a:rPr>
              <a:t>Concluding Remarks</a:t>
            </a:r>
          </a:p>
        </p:txBody>
      </p:sp>
    </p:spTree>
    <p:extLst>
      <p:ext uri="{BB962C8B-B14F-4D97-AF65-F5344CB8AC3E}">
        <p14:creationId xmlns:p14="http://schemas.microsoft.com/office/powerpoint/2010/main" val="1389030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033B6-1112-3E12-8BE1-01DEE0A0EC58}"/>
              </a:ext>
            </a:extLst>
          </p:cNvPr>
          <p:cNvSpPr>
            <a:spLocks noGrp="1"/>
          </p:cNvSpPr>
          <p:nvPr>
            <p:ph type="title"/>
          </p:nvPr>
        </p:nvSpPr>
        <p:spPr/>
        <p:txBody>
          <a:bodyPr vert="horz" lIns="91440" tIns="45720" rIns="91440" bIns="45720" rtlCol="0">
            <a:normAutofit/>
          </a:bodyPr>
          <a:lstStyle/>
          <a:p>
            <a:r>
              <a:rPr lang="en-US" dirty="0"/>
              <a:t>State of the Docket – CIVIL Cases </a:t>
            </a:r>
          </a:p>
        </p:txBody>
      </p:sp>
      <p:sp>
        <p:nvSpPr>
          <p:cNvPr id="9" name="Content Placeholder 8">
            <a:extLst>
              <a:ext uri="{FF2B5EF4-FFF2-40B4-BE49-F238E27FC236}">
                <a16:creationId xmlns:a16="http://schemas.microsoft.com/office/drawing/2014/main" id="{3232B91C-2900-D23B-07FB-8C4B42AC30C1}"/>
              </a:ext>
            </a:extLst>
          </p:cNvPr>
          <p:cNvSpPr>
            <a:spLocks noGrp="1"/>
          </p:cNvSpPr>
          <p:nvPr>
            <p:ph idx="1"/>
          </p:nvPr>
        </p:nvSpPr>
        <p:spPr>
          <a:xfrm>
            <a:off x="6444569" y="2463295"/>
            <a:ext cx="5255344" cy="3575884"/>
          </a:xfrm>
        </p:spPr>
        <p:txBody>
          <a:bodyPr>
            <a:normAutofit/>
          </a:bodyPr>
          <a:lstStyle/>
          <a:p>
            <a:r>
              <a:rPr lang="en-US" sz="2400" dirty="0"/>
              <a:t>Total filings in the district have increased approximately 22% from 2023-2025</a:t>
            </a:r>
          </a:p>
          <a:p>
            <a:pPr lvl="1"/>
            <a:r>
              <a:rPr lang="en-US" sz="2400" dirty="0"/>
              <a:t>1,222 in 2023 to 1,492 in 2025</a:t>
            </a:r>
          </a:p>
          <a:p>
            <a:pPr marL="457200" lvl="1" indent="0">
              <a:buNone/>
            </a:pPr>
            <a:endParaRPr lang="en-US" dirty="0"/>
          </a:p>
          <a:p>
            <a:endParaRPr lang="en-US" dirty="0"/>
          </a:p>
        </p:txBody>
      </p:sp>
      <p:pic>
        <p:nvPicPr>
          <p:cNvPr id="5" name="Content Placeholder 4" descr="A picture containing text, clipart">
            <a:extLst>
              <a:ext uri="{FF2B5EF4-FFF2-40B4-BE49-F238E27FC236}">
                <a16:creationId xmlns:a16="http://schemas.microsoft.com/office/drawing/2014/main" id="{C8ACD8EE-788F-8210-7418-5E8D5148AD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398" y="2606514"/>
            <a:ext cx="3789124" cy="3575884"/>
          </a:xfrm>
          <a:prstGeom prst="rect">
            <a:avLst/>
          </a:prstGeom>
          <a:effectLst>
            <a:innerShdw blurRad="57150" dist="38100" dir="14460000">
              <a:prstClr val="black">
                <a:alpha val="70000"/>
              </a:prstClr>
            </a:innerShdw>
          </a:effectLst>
        </p:spPr>
      </p:pic>
    </p:spTree>
    <p:extLst>
      <p:ext uri="{BB962C8B-B14F-4D97-AF65-F5344CB8AC3E}">
        <p14:creationId xmlns:p14="http://schemas.microsoft.com/office/powerpoint/2010/main" val="597148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60CF8D-4295-B001-A5C6-F1412BA7421C}"/>
              </a:ext>
            </a:extLst>
          </p:cNvPr>
          <p:cNvSpPr>
            <a:spLocks noGrp="1"/>
          </p:cNvSpPr>
          <p:nvPr>
            <p:ph type="title"/>
          </p:nvPr>
        </p:nvSpPr>
        <p:spPr>
          <a:xfrm>
            <a:off x="684211" y="365761"/>
            <a:ext cx="7307262" cy="495300"/>
          </a:xfrm>
        </p:spPr>
        <p:txBody>
          <a:bodyPr>
            <a:normAutofit fontScale="90000"/>
          </a:bodyPr>
          <a:lstStyle/>
          <a:p>
            <a:r>
              <a:rPr lang="en-US" dirty="0"/>
              <a:t>State of the Docket</a:t>
            </a:r>
          </a:p>
        </p:txBody>
      </p:sp>
      <p:sp>
        <p:nvSpPr>
          <p:cNvPr id="7" name="Text Placeholder 6">
            <a:extLst>
              <a:ext uri="{FF2B5EF4-FFF2-40B4-BE49-F238E27FC236}">
                <a16:creationId xmlns:a16="http://schemas.microsoft.com/office/drawing/2014/main" id="{44618341-19B2-6695-868D-721620CE368F}"/>
              </a:ext>
            </a:extLst>
          </p:cNvPr>
          <p:cNvSpPr>
            <a:spLocks noGrp="1"/>
          </p:cNvSpPr>
          <p:nvPr>
            <p:ph type="body" idx="1"/>
          </p:nvPr>
        </p:nvSpPr>
        <p:spPr>
          <a:xfrm>
            <a:off x="684211" y="1185706"/>
            <a:ext cx="10755313" cy="5527597"/>
          </a:xfrm>
        </p:spPr>
        <p:txBody>
          <a:bodyPr>
            <a:normAutofit fontScale="92500" lnSpcReduction="10000"/>
          </a:bodyPr>
          <a:lstStyle/>
          <a:p>
            <a:pPr marL="742950" lvl="1" indent="-285750">
              <a:buFont typeface="Arial" panose="020B0604020202020204" pitchFamily="34" charset="0"/>
              <a:buChar char="•"/>
            </a:pPr>
            <a:r>
              <a:rPr lang="en-US" dirty="0"/>
              <a:t>District of Nebraska covers 76,872 Sq. Miles (16</a:t>
            </a:r>
            <a:r>
              <a:rPr lang="en-US" baseline="30000" dirty="0"/>
              <a:t>th</a:t>
            </a:r>
            <a:r>
              <a:rPr lang="en-US" dirty="0"/>
              <a:t> largest US state by area)</a:t>
            </a:r>
          </a:p>
          <a:p>
            <a:pPr marL="742950" lvl="1" indent="-285750">
              <a:buFont typeface="Arial" panose="020B0604020202020204" pitchFamily="34" charset="0"/>
              <a:buChar char="•"/>
            </a:pPr>
            <a:r>
              <a:rPr lang="en-US" dirty="0"/>
              <a:t>Population of 1,961,504 (2020)</a:t>
            </a:r>
          </a:p>
          <a:p>
            <a:pPr marL="742950" lvl="1" indent="-285750">
              <a:buFont typeface="Arial" panose="020B0604020202020204" pitchFamily="34" charset="0"/>
              <a:buChar char="•"/>
            </a:pPr>
            <a:r>
              <a:rPr lang="en-US" dirty="0"/>
              <a:t>1,001 civil filings in 2025 </a:t>
            </a:r>
          </a:p>
          <a:p>
            <a:pPr marL="1657350" lvl="3" indent="-285750">
              <a:buFont typeface="Arial" panose="020B0604020202020204" pitchFamily="34" charset="0"/>
              <a:buChar char="•"/>
            </a:pPr>
            <a:r>
              <a:rPr lang="en-US" dirty="0"/>
              <a:t>Contract 117 - a 17% increase since 2023</a:t>
            </a:r>
          </a:p>
          <a:p>
            <a:pPr marL="1657350" lvl="3" indent="-285750">
              <a:buFont typeface="Arial" panose="020B0604020202020204" pitchFamily="34" charset="0"/>
              <a:buChar char="•"/>
            </a:pPr>
            <a:r>
              <a:rPr lang="en-US" dirty="0"/>
              <a:t>Tort 100 - a 17% increase since 2023</a:t>
            </a:r>
          </a:p>
          <a:p>
            <a:pPr marL="1657350" lvl="3" indent="-285750">
              <a:buFont typeface="Arial" panose="020B0604020202020204" pitchFamily="34" charset="0"/>
              <a:buChar char="•"/>
            </a:pPr>
            <a:r>
              <a:rPr lang="en-US" dirty="0"/>
              <a:t>Civil rights 174 - a 20% decrease since 2023</a:t>
            </a:r>
          </a:p>
          <a:p>
            <a:pPr marL="1657350" lvl="3" indent="-285750">
              <a:buFont typeface="Arial" panose="020B0604020202020204" pitchFamily="34" charset="0"/>
              <a:buChar char="•"/>
            </a:pPr>
            <a:r>
              <a:rPr lang="en-US" dirty="0"/>
              <a:t>Copyright/patent 21- no change</a:t>
            </a:r>
          </a:p>
          <a:p>
            <a:pPr marL="1657350" lvl="3" indent="-285750">
              <a:buFont typeface="Arial" panose="020B0604020202020204" pitchFamily="34" charset="0"/>
              <a:buChar char="•"/>
            </a:pPr>
            <a:r>
              <a:rPr lang="en-US" dirty="0"/>
              <a:t>Social Security 59- a 119% increase since 2023</a:t>
            </a:r>
          </a:p>
          <a:p>
            <a:pPr marL="742950" lvl="1" indent="-285750">
              <a:buFont typeface="Arial" panose="020B0604020202020204" pitchFamily="34" charset="0"/>
              <a:buChar char="•"/>
            </a:pPr>
            <a:r>
              <a:rPr lang="en-US" dirty="0"/>
              <a:t>Median time (months from filing to disposition)</a:t>
            </a:r>
          </a:p>
          <a:p>
            <a:pPr marL="1657350" lvl="3" indent="-285750">
              <a:buFont typeface="Arial" panose="020B0604020202020204" pitchFamily="34" charset="0"/>
              <a:buChar char="•"/>
            </a:pPr>
            <a:r>
              <a:rPr lang="en-US" dirty="0"/>
              <a:t>2023- 6.8</a:t>
            </a:r>
          </a:p>
          <a:p>
            <a:pPr marL="1657350" lvl="3" indent="-285750">
              <a:buFont typeface="Arial" panose="020B0604020202020204" pitchFamily="34" charset="0"/>
              <a:buChar char="•"/>
            </a:pPr>
            <a:r>
              <a:rPr lang="en-US" dirty="0"/>
              <a:t>2024- 8.6</a:t>
            </a:r>
          </a:p>
          <a:p>
            <a:pPr marL="1657350" lvl="3" indent="-285750">
              <a:buFont typeface="Arial" panose="020B0604020202020204" pitchFamily="34" charset="0"/>
              <a:buChar char="•"/>
            </a:pPr>
            <a:r>
              <a:rPr lang="en-US" dirty="0"/>
              <a:t>2025- 5.5 (lowest median time in the 8</a:t>
            </a:r>
            <a:r>
              <a:rPr lang="en-US" baseline="30000" dirty="0"/>
              <a:t>th</a:t>
            </a:r>
            <a:r>
              <a:rPr lang="en-US" dirty="0"/>
              <a:t> Circuit)</a:t>
            </a:r>
          </a:p>
          <a:p>
            <a:pPr marL="800100" lvl="1" indent="-342900">
              <a:buFont typeface="Arial" panose="020B0604020202020204" pitchFamily="34" charset="0"/>
              <a:buChar char="•"/>
            </a:pPr>
            <a:r>
              <a:rPr lang="en-US" dirty="0"/>
              <a:t>The Magistrate Judges handled almost 2,800 civil matters in 2025</a:t>
            </a:r>
          </a:p>
          <a:p>
            <a:pPr marL="1714500" lvl="3" indent="-342900">
              <a:buFont typeface="Arial" panose="020B0604020202020204" pitchFamily="34" charset="0"/>
              <a:buChar char="•"/>
            </a:pPr>
            <a:r>
              <a:rPr lang="en-US" dirty="0"/>
              <a:t>Ranked 8</a:t>
            </a:r>
            <a:r>
              <a:rPr lang="en-US" baseline="30000" dirty="0"/>
              <a:t>th</a:t>
            </a:r>
            <a:r>
              <a:rPr lang="en-US" dirty="0"/>
              <a:t> nationally for total duties</a:t>
            </a:r>
          </a:p>
          <a:p>
            <a:pPr marL="1714500" lvl="3" indent="-342900">
              <a:buFont typeface="Arial" panose="020B0604020202020204" pitchFamily="34" charset="0"/>
              <a:buChar char="•"/>
            </a:pPr>
            <a:r>
              <a:rPr lang="en-US" dirty="0"/>
              <a:t>Ranked 14</a:t>
            </a:r>
            <a:r>
              <a:rPr lang="en-US" baseline="30000" dirty="0"/>
              <a:t>th</a:t>
            </a:r>
            <a:r>
              <a:rPr lang="en-US" dirty="0"/>
              <a:t> nationally for civil duties</a:t>
            </a:r>
          </a:p>
          <a:p>
            <a:pPr marL="1714500" lvl="3" indent="-342900">
              <a:buFont typeface="Arial" panose="020B0604020202020204" pitchFamily="34" charset="0"/>
              <a:buChar char="•"/>
            </a:pPr>
            <a:r>
              <a:rPr lang="en-US" dirty="0"/>
              <a:t>9</a:t>
            </a:r>
            <a:r>
              <a:rPr lang="en-US" baseline="30000" dirty="0"/>
              <a:t>th</a:t>
            </a:r>
            <a:r>
              <a:rPr lang="en-US" dirty="0"/>
              <a:t> nationally for felony pretrial matters (3,336)</a:t>
            </a:r>
          </a:p>
          <a:p>
            <a:pPr marL="1714500" lvl="3" indent="-342900">
              <a:buFont typeface="Arial" panose="020B0604020202020204" pitchFamily="34" charset="0"/>
              <a:buChar char="•"/>
            </a:pPr>
            <a:r>
              <a:rPr lang="en-US" dirty="0"/>
              <a:t>16</a:t>
            </a:r>
            <a:r>
              <a:rPr lang="en-US" baseline="30000" dirty="0"/>
              <a:t>th</a:t>
            </a:r>
            <a:r>
              <a:rPr lang="en-US" dirty="0"/>
              <a:t> nationally for felony preliminary proceedings (3,473)</a:t>
            </a:r>
          </a:p>
          <a:p>
            <a:pPr marL="1657350" lvl="3" indent="-285750">
              <a:buFont typeface="Arial" panose="020B0604020202020204" pitchFamily="34" charset="0"/>
              <a:buChar char="•"/>
            </a:pPr>
            <a:endParaRPr lang="en-US" dirty="0"/>
          </a:p>
        </p:txBody>
      </p:sp>
    </p:spTree>
    <p:extLst>
      <p:ext uri="{BB962C8B-B14F-4D97-AF65-F5344CB8AC3E}">
        <p14:creationId xmlns:p14="http://schemas.microsoft.com/office/powerpoint/2010/main" val="2479503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67370-93AB-EDEE-E1BD-9E776A220252}"/>
              </a:ext>
            </a:extLst>
          </p:cNvPr>
          <p:cNvSpPr>
            <a:spLocks noGrp="1"/>
          </p:cNvSpPr>
          <p:nvPr>
            <p:ph type="title"/>
          </p:nvPr>
        </p:nvSpPr>
        <p:spPr>
          <a:xfrm>
            <a:off x="5224006" y="867805"/>
            <a:ext cx="6861498" cy="1469878"/>
          </a:xfrm>
        </p:spPr>
        <p:txBody>
          <a:bodyPr>
            <a:normAutofit/>
          </a:bodyPr>
          <a:lstStyle/>
          <a:p>
            <a:pPr>
              <a:lnSpc>
                <a:spcPct val="90000"/>
              </a:lnSpc>
            </a:pPr>
            <a:r>
              <a:rPr lang="en-US" sz="3300" dirty="0"/>
              <a:t>Rule 26(f) Report</a:t>
            </a:r>
            <a:br>
              <a:rPr lang="en-US" sz="3300" dirty="0"/>
            </a:br>
            <a:r>
              <a:rPr lang="en-US" sz="2800" dirty="0"/>
              <a:t>Magistrate Judge Michael D. Nelson </a:t>
            </a:r>
          </a:p>
        </p:txBody>
      </p:sp>
      <p:pic>
        <p:nvPicPr>
          <p:cNvPr id="5" name="Picture 4" descr="Text&#10;&#10;AI-generated content may be incorrect.">
            <a:extLst>
              <a:ext uri="{FF2B5EF4-FFF2-40B4-BE49-F238E27FC236}">
                <a16:creationId xmlns:a16="http://schemas.microsoft.com/office/drawing/2014/main" id="{2C3F8C6D-A5FD-9E11-1CF8-39A8500415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914" y="958715"/>
            <a:ext cx="4261089" cy="5022732"/>
          </a:xfrm>
          <a:prstGeom prst="rect">
            <a:avLst/>
          </a:prstGeom>
          <a:effectLst>
            <a:outerShdw blurRad="50800" dist="38100" dir="5400000" algn="t" rotWithShape="0">
              <a:prstClr val="black">
                <a:alpha val="43000"/>
              </a:prstClr>
            </a:outerShdw>
          </a:effectLst>
        </p:spPr>
      </p:pic>
      <p:sp>
        <p:nvSpPr>
          <p:cNvPr id="3" name="Content Placeholder 2">
            <a:extLst>
              <a:ext uri="{FF2B5EF4-FFF2-40B4-BE49-F238E27FC236}">
                <a16:creationId xmlns:a16="http://schemas.microsoft.com/office/drawing/2014/main" id="{D83F3F99-5741-19E6-1118-0E57C637909E}"/>
              </a:ext>
            </a:extLst>
          </p:cNvPr>
          <p:cNvSpPr>
            <a:spLocks noGrp="1"/>
          </p:cNvSpPr>
          <p:nvPr>
            <p:ph idx="1"/>
          </p:nvPr>
        </p:nvSpPr>
        <p:spPr>
          <a:xfrm>
            <a:off x="5224005" y="2337683"/>
            <a:ext cx="6420824" cy="3910716"/>
          </a:xfrm>
        </p:spPr>
        <p:txBody>
          <a:bodyPr>
            <a:normAutofit/>
          </a:bodyPr>
          <a:lstStyle/>
          <a:p>
            <a:endParaRPr lang="en-US" dirty="0"/>
          </a:p>
          <a:p>
            <a:r>
              <a:rPr lang="en-US" dirty="0"/>
              <a:t>Rule 26(f) Report </a:t>
            </a:r>
          </a:p>
          <a:p>
            <a:pPr lvl="1"/>
            <a:r>
              <a:rPr lang="en-US" dirty="0"/>
              <a:t> </a:t>
            </a:r>
            <a:r>
              <a:rPr lang="en-US" dirty="0">
                <a:hlinkClick r:id="rId4"/>
              </a:rPr>
              <a:t>https://www.ned.uscourts.gov/forms?page=2</a:t>
            </a:r>
            <a:r>
              <a:rPr lang="en-US" dirty="0"/>
              <a:t> </a:t>
            </a:r>
          </a:p>
          <a:p>
            <a:pPr marL="0" indent="0">
              <a:buNone/>
            </a:pPr>
            <a:endParaRPr lang="en-US" dirty="0"/>
          </a:p>
          <a:p>
            <a:r>
              <a:rPr lang="en-US" dirty="0">
                <a:hlinkClick r:id="rId5">
                  <a:extLst>
                    <a:ext uri="{A12FA001-AC4F-418D-AE19-62706E023703}">
                      <ahyp:hlinkClr xmlns:ahyp="http://schemas.microsoft.com/office/drawing/2018/hyperlinkcolor" val="tx"/>
                    </a:ext>
                  </a:extLst>
                </a:hlinkClick>
              </a:rPr>
              <a:t>https://www.ned.uscourts.gov/attorney/rule-26f-report-calculator</a:t>
            </a:r>
            <a:endParaRPr lang="en-US" dirty="0"/>
          </a:p>
          <a:p>
            <a:pPr marL="0" indent="0">
              <a:buNone/>
            </a:pPr>
            <a:r>
              <a:rPr lang="en-US" dirty="0"/>
              <a:t> </a:t>
            </a:r>
          </a:p>
        </p:txBody>
      </p:sp>
    </p:spTree>
    <p:extLst>
      <p:ext uri="{BB962C8B-B14F-4D97-AF65-F5344CB8AC3E}">
        <p14:creationId xmlns:p14="http://schemas.microsoft.com/office/powerpoint/2010/main" val="2506487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43B56B10-18D3-5C23-122A-8086F33056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912D4B-22D8-F2D7-E3FD-596559EEB510}"/>
              </a:ext>
            </a:extLst>
          </p:cNvPr>
          <p:cNvSpPr>
            <a:spLocks noGrp="1"/>
          </p:cNvSpPr>
          <p:nvPr>
            <p:ph type="title"/>
          </p:nvPr>
        </p:nvSpPr>
        <p:spPr>
          <a:xfrm>
            <a:off x="735106" y="629267"/>
            <a:ext cx="6438790" cy="1106748"/>
          </a:xfrm>
        </p:spPr>
        <p:txBody>
          <a:bodyPr>
            <a:noAutofit/>
          </a:bodyPr>
          <a:lstStyle/>
          <a:p>
            <a:r>
              <a:rPr lang="en-US" sz="4800" b="1" dirty="0"/>
              <a:t>Case Progression</a:t>
            </a:r>
            <a:br>
              <a:rPr lang="en-US" sz="4800" b="1" dirty="0"/>
            </a:br>
            <a:r>
              <a:rPr lang="en-US" sz="2400" b="1" cap="none" dirty="0"/>
              <a:t>USDC Nebraska Magistrate Judges</a:t>
            </a:r>
          </a:p>
        </p:txBody>
      </p:sp>
      <p:sp>
        <p:nvSpPr>
          <p:cNvPr id="3" name="Content Placeholder 2">
            <a:extLst>
              <a:ext uri="{FF2B5EF4-FFF2-40B4-BE49-F238E27FC236}">
                <a16:creationId xmlns:a16="http://schemas.microsoft.com/office/drawing/2014/main" id="{164D0798-E2C2-E74C-9FEC-46D7E325BF89}"/>
              </a:ext>
            </a:extLst>
          </p:cNvPr>
          <p:cNvSpPr>
            <a:spLocks noGrp="1"/>
          </p:cNvSpPr>
          <p:nvPr>
            <p:ph idx="1"/>
          </p:nvPr>
        </p:nvSpPr>
        <p:spPr>
          <a:xfrm>
            <a:off x="559838" y="2204644"/>
            <a:ext cx="8521292" cy="3809998"/>
          </a:xfrm>
        </p:spPr>
        <p:txBody>
          <a:bodyPr>
            <a:normAutofit/>
          </a:bodyPr>
          <a:lstStyle/>
          <a:p>
            <a:pPr marL="0" indent="0">
              <a:buNone/>
            </a:pPr>
            <a:endParaRPr lang="en-US" dirty="0">
              <a:solidFill>
                <a:schemeClr val="tx1"/>
              </a:solidFill>
              <a:highlight>
                <a:srgbClr val="FF00FF"/>
              </a:highlight>
            </a:endParaRPr>
          </a:p>
          <a:p>
            <a:pPr lvl="1"/>
            <a:r>
              <a:rPr lang="en-US" dirty="0">
                <a:solidFill>
                  <a:schemeClr val="tx1"/>
                </a:solidFill>
              </a:rPr>
              <a:t>Final Progression Orders</a:t>
            </a:r>
          </a:p>
          <a:p>
            <a:pPr lvl="1"/>
            <a:r>
              <a:rPr lang="en-US" dirty="0">
                <a:solidFill>
                  <a:schemeClr val="tx1"/>
                </a:solidFill>
              </a:rPr>
              <a:t>Case Status Conferences</a:t>
            </a:r>
          </a:p>
          <a:p>
            <a:pPr lvl="1"/>
            <a:r>
              <a:rPr lang="en-US" dirty="0">
                <a:solidFill>
                  <a:schemeClr val="tx1"/>
                </a:solidFill>
              </a:rPr>
              <a:t>Trial Settings</a:t>
            </a:r>
          </a:p>
          <a:p>
            <a:pPr lvl="1"/>
            <a:r>
              <a:rPr lang="en-US" dirty="0">
                <a:solidFill>
                  <a:schemeClr val="tx1"/>
                </a:solidFill>
              </a:rPr>
              <a:t>Pending Dispositive Motions</a:t>
            </a:r>
          </a:p>
          <a:p>
            <a:pPr lvl="1"/>
            <a:r>
              <a:rPr lang="en-US" dirty="0">
                <a:solidFill>
                  <a:schemeClr val="tx1"/>
                </a:solidFill>
              </a:rPr>
              <a:t>Continuances</a:t>
            </a:r>
          </a:p>
          <a:p>
            <a:pPr lvl="1"/>
            <a:r>
              <a:rPr lang="en-US" dirty="0">
                <a:solidFill>
                  <a:schemeClr val="tx1"/>
                </a:solidFill>
              </a:rPr>
              <a:t>CJRA</a:t>
            </a:r>
          </a:p>
          <a:p>
            <a:pPr marL="0" indent="0">
              <a:buNone/>
            </a:pPr>
            <a:endParaRPr lang="en-US" dirty="0">
              <a:solidFill>
                <a:schemeClr val="tx1"/>
              </a:solidFill>
            </a:endParaRPr>
          </a:p>
        </p:txBody>
      </p:sp>
      <p:pic>
        <p:nvPicPr>
          <p:cNvPr id="8" name="Picture 7">
            <a:extLst>
              <a:ext uri="{FF2B5EF4-FFF2-40B4-BE49-F238E27FC236}">
                <a16:creationId xmlns:a16="http://schemas.microsoft.com/office/drawing/2014/main" id="{1727E4B8-A82F-7610-0BEE-076B23E0A9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6190" y="2204644"/>
            <a:ext cx="3471568" cy="2600325"/>
          </a:xfrm>
          <a:prstGeom prst="rect">
            <a:avLst/>
          </a:prstGeom>
          <a:ln w="88900" cap="sq" cmpd="thickThin">
            <a:solidFill>
              <a:srgbClr val="000000"/>
            </a:solidFill>
            <a:prstDash val="solid"/>
            <a:miter lim="800000"/>
          </a:ln>
          <a:effectLst>
            <a:innerShdw blurRad="76200">
              <a:srgbClr val="000000"/>
            </a:innerShdw>
          </a:effectLst>
        </p:spPr>
      </p:pic>
      <p:sp>
        <p:nvSpPr>
          <p:cNvPr id="4" name="TextBox 3">
            <a:extLst>
              <a:ext uri="{FF2B5EF4-FFF2-40B4-BE49-F238E27FC236}">
                <a16:creationId xmlns:a16="http://schemas.microsoft.com/office/drawing/2014/main" id="{77B2C520-9CA4-8736-C5ED-6AD758C09FD7}"/>
              </a:ext>
            </a:extLst>
          </p:cNvPr>
          <p:cNvSpPr txBox="1"/>
          <p:nvPr/>
        </p:nvSpPr>
        <p:spPr>
          <a:xfrm>
            <a:off x="11051160" y="6188214"/>
            <a:ext cx="466794"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hlinkClick r:id="rId4" action="ppaction://hlinksldjump">
                  <a:extLst>
                    <a:ext uri="{A12FA001-AC4F-418D-AE19-62706E023703}">
                      <ahyp:hlinkClr xmlns:ahyp="http://schemas.microsoft.com/office/drawing/2018/hyperlinkcolor" val="tx"/>
                    </a:ext>
                  </a:extLst>
                </a:hlinkClick>
              </a:rPr>
              <a:t>Next</a:t>
            </a:r>
            <a:endParaRPr kumimoji="0" lang="en-US" sz="1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35701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1C29D-667D-EBA0-5E2A-B9677C455818}"/>
              </a:ext>
            </a:extLst>
          </p:cNvPr>
          <p:cNvSpPr>
            <a:spLocks noGrp="1"/>
          </p:cNvSpPr>
          <p:nvPr>
            <p:ph type="title"/>
          </p:nvPr>
        </p:nvSpPr>
        <p:spPr>
          <a:xfrm>
            <a:off x="838201" y="234497"/>
            <a:ext cx="10515600" cy="1325563"/>
          </a:xfrm>
        </p:spPr>
        <p:txBody>
          <a:bodyPr/>
          <a:lstStyle/>
          <a:p>
            <a:r>
              <a:rPr lang="en-US" dirty="0"/>
              <a:t>Consent to Magistrate Judge </a:t>
            </a:r>
          </a:p>
        </p:txBody>
      </p:sp>
      <p:sp>
        <p:nvSpPr>
          <p:cNvPr id="3" name="Content Placeholder 2">
            <a:extLst>
              <a:ext uri="{FF2B5EF4-FFF2-40B4-BE49-F238E27FC236}">
                <a16:creationId xmlns:a16="http://schemas.microsoft.com/office/drawing/2014/main" id="{FA469326-4DA9-5CD9-1321-F465D0411713}"/>
              </a:ext>
            </a:extLst>
          </p:cNvPr>
          <p:cNvSpPr>
            <a:spLocks noGrp="1"/>
          </p:cNvSpPr>
          <p:nvPr>
            <p:ph sz="half" idx="1"/>
          </p:nvPr>
        </p:nvSpPr>
        <p:spPr>
          <a:xfrm>
            <a:off x="838200" y="1125415"/>
            <a:ext cx="9591990" cy="5498088"/>
          </a:xfrm>
        </p:spPr>
        <p:txBody>
          <a:bodyPr>
            <a:normAutofit fontScale="85000" lnSpcReduction="10000"/>
          </a:bodyPr>
          <a:lstStyle/>
          <a:p>
            <a:pPr marL="0" indent="0">
              <a:buNone/>
            </a:pPr>
            <a:endParaRPr lang="en-US" dirty="0"/>
          </a:p>
          <a:p>
            <a:pPr marL="0" indent="0">
              <a:buNone/>
            </a:pPr>
            <a:r>
              <a:rPr lang="en-US" dirty="0">
                <a:solidFill>
                  <a:schemeClr val="tx1"/>
                </a:solidFill>
              </a:rPr>
              <a:t>The Local Rule re consent</a:t>
            </a:r>
          </a:p>
          <a:p>
            <a:pPr marL="0" indent="0">
              <a:buNone/>
            </a:pPr>
            <a:r>
              <a:rPr lang="en-US" b="1" dirty="0">
                <a:solidFill>
                  <a:schemeClr val="tx1"/>
                </a:solidFill>
              </a:rPr>
              <a:t>73.1 Magistrate Judge; Trial by Consent. </a:t>
            </a:r>
            <a:endParaRPr lang="en-US" dirty="0">
              <a:solidFill>
                <a:schemeClr val="tx1"/>
              </a:solidFill>
            </a:endParaRPr>
          </a:p>
          <a:p>
            <a:pPr marL="0" indent="0">
              <a:buNone/>
            </a:pPr>
            <a:r>
              <a:rPr lang="en-US" b="1" dirty="0">
                <a:solidFill>
                  <a:schemeClr val="tx1"/>
                </a:solidFill>
              </a:rPr>
              <a:t>(a) Random Assignment. </a:t>
            </a:r>
            <a:endParaRPr lang="en-US" dirty="0">
              <a:solidFill>
                <a:schemeClr val="tx1"/>
              </a:solidFill>
            </a:endParaRPr>
          </a:p>
          <a:p>
            <a:pPr marL="0" indent="0" algn="just">
              <a:buNone/>
            </a:pPr>
            <a:r>
              <a:rPr lang="en-US" dirty="0">
                <a:solidFill>
                  <a:schemeClr val="tx1"/>
                </a:solidFill>
              </a:rPr>
              <a:t>Unless ordered otherwise, the clerk assigns each civil action to a district or magistrate judge by automated random selection. When the clerk assigns an action to a magistrate judge, each party must file either (1) a consent to the referral to the magistrate judge under 28 U.S.C. § 636(c) or (2) an election for reassignment to a district judge. The parties may indicate on Form 35 (the Rule 26(f) report) or other consent form provided by the court whether they consent to trial before a magistrate judge. Failure to timely return the election form will result in case reassignment to a district judge. Consent to a magistrate judge's authority does not constitute a waiver of any jurisdictional defense unrelated to the grant of authority under 28 U.S.C. § 636(c). </a:t>
            </a:r>
          </a:p>
          <a:p>
            <a:pPr marL="0" indent="0" algn="just">
              <a:buNone/>
            </a:pPr>
            <a:r>
              <a:rPr lang="en-US" dirty="0">
                <a:solidFill>
                  <a:schemeClr val="tx1"/>
                </a:solidFill>
                <a:hlinkClick r:id="rId2" action="ppaction://hlinkfile">
                  <a:extLst>
                    <a:ext uri="{A12FA001-AC4F-418D-AE19-62706E023703}">
                      <ahyp:hlinkClr xmlns:ahyp="http://schemas.microsoft.com/office/drawing/2018/hyperlinkcolor" val="tx"/>
                    </a:ext>
                  </a:extLst>
                </a:hlinkClick>
              </a:rPr>
              <a:t>Stat Consent to Random Assignment to Magistrate Judge.pdf</a:t>
            </a:r>
            <a:endParaRPr lang="en-US" dirty="0">
              <a:solidFill>
                <a:schemeClr val="tx1"/>
              </a:solidFill>
            </a:endParaRPr>
          </a:p>
          <a:p>
            <a:pPr marL="0" indent="0" algn="just">
              <a:buNone/>
            </a:pPr>
            <a:r>
              <a:rPr lang="en-US" b="1" dirty="0">
                <a:solidFill>
                  <a:schemeClr val="tx1"/>
                </a:solidFill>
              </a:rPr>
              <a:t>(b) Reassignment of Case to Magistrate Judge. </a:t>
            </a:r>
            <a:endParaRPr lang="en-US" dirty="0">
              <a:solidFill>
                <a:schemeClr val="tx1"/>
              </a:solidFill>
            </a:endParaRPr>
          </a:p>
          <a:p>
            <a:pPr marL="0" indent="0" algn="just">
              <a:buNone/>
            </a:pPr>
            <a:r>
              <a:rPr lang="en-US" dirty="0">
                <a:solidFill>
                  <a:schemeClr val="tx1"/>
                </a:solidFill>
              </a:rPr>
              <a:t>The clerk notifies the parties in a case assigned to a district judge that under 28 U.S.C. § 636(c) they may consent to have a magistrate judge (1) conduct any proceedings in the case, including a jury or nonjury trial, and (2) enter final judgment. This notice is provided as soon as practicable after the case is filed and before the case is first scheduled for trial. If all parties consent on the required form to proceed before the magistrate judge, the clerk notifies the district judge of the consent. The district judge considers the consent and reassigns the case to the magistrate judge if appropriate.</a:t>
            </a:r>
          </a:p>
          <a:p>
            <a:pPr marL="0" indent="0">
              <a:buNone/>
            </a:pPr>
            <a:r>
              <a:rPr lang="en-US" dirty="0">
                <a:solidFill>
                  <a:schemeClr val="tx1"/>
                </a:solidFill>
                <a:hlinkClick r:id="rId3" action="ppaction://hlinkfile">
                  <a:extLst>
                    <a:ext uri="{A12FA001-AC4F-418D-AE19-62706E023703}">
                      <ahyp:hlinkClr xmlns:ahyp="http://schemas.microsoft.com/office/drawing/2018/hyperlinkcolor" val="tx"/>
                    </a:ext>
                  </a:extLst>
                </a:hlinkClick>
              </a:rPr>
              <a:t>Consent to Reassignment to Magistrate Judge.pdf</a:t>
            </a:r>
            <a:endParaRPr lang="en-US" dirty="0">
              <a:solidFill>
                <a:schemeClr val="tx1"/>
              </a:solidFill>
            </a:endParaRPr>
          </a:p>
        </p:txBody>
      </p:sp>
      <p:pic>
        <p:nvPicPr>
          <p:cNvPr id="6" name="Picture 5" descr="Diagram&#10;&#10;AI-generated content may be incorrect.">
            <a:extLst>
              <a:ext uri="{FF2B5EF4-FFF2-40B4-BE49-F238E27FC236}">
                <a16:creationId xmlns:a16="http://schemas.microsoft.com/office/drawing/2014/main" id="{04E763C9-E722-96AA-06A1-CF9C91A3A7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5548" y="234497"/>
            <a:ext cx="2116758" cy="2116758"/>
          </a:xfrm>
          <a:prstGeom prst="rect">
            <a:avLst/>
          </a:prstGeom>
        </p:spPr>
      </p:pic>
    </p:spTree>
    <p:extLst>
      <p:ext uri="{BB962C8B-B14F-4D97-AF65-F5344CB8AC3E}">
        <p14:creationId xmlns:p14="http://schemas.microsoft.com/office/powerpoint/2010/main" val="4066515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0CE150-E5DA-8340-F6EF-9F576300E8B9}"/>
              </a:ext>
            </a:extLst>
          </p:cNvPr>
          <p:cNvSpPr>
            <a:spLocks noGrp="1"/>
          </p:cNvSpPr>
          <p:nvPr>
            <p:ph type="title"/>
          </p:nvPr>
        </p:nvSpPr>
        <p:spPr>
          <a:xfrm>
            <a:off x="220338" y="1447800"/>
            <a:ext cx="3940972" cy="4572000"/>
          </a:xfrm>
        </p:spPr>
        <p:txBody>
          <a:bodyPr anchor="ctr">
            <a:normAutofit/>
          </a:bodyPr>
          <a:lstStyle/>
          <a:p>
            <a:r>
              <a:rPr lang="en-US" sz="3200" b="1" i="1" dirty="0">
                <a:solidFill>
                  <a:srgbClr val="F2F2F2"/>
                </a:solidFill>
              </a:rPr>
              <a:t>FINAL PRETRIAL CONFERENCE - </a:t>
            </a:r>
            <a:r>
              <a:rPr lang="en-US" sz="3200" b="1" i="1" dirty="0" err="1">
                <a:solidFill>
                  <a:srgbClr val="F2F2F2"/>
                </a:solidFill>
              </a:rPr>
              <a:t>NECivR</a:t>
            </a:r>
            <a:r>
              <a:rPr lang="en-US" sz="3200" b="1" i="1" dirty="0">
                <a:solidFill>
                  <a:srgbClr val="F2F2F2"/>
                </a:solidFill>
              </a:rPr>
              <a:t> 16.2</a:t>
            </a:r>
            <a:br>
              <a:rPr lang="en-US" sz="3200" b="1" i="1" dirty="0">
                <a:solidFill>
                  <a:srgbClr val="F2F2F2"/>
                </a:solidFill>
              </a:rPr>
            </a:br>
            <a:br>
              <a:rPr lang="en-US" sz="3200" b="1" i="1" dirty="0">
                <a:solidFill>
                  <a:srgbClr val="F2F2F2"/>
                </a:solidFill>
              </a:rPr>
            </a:br>
            <a:r>
              <a:rPr lang="en-US" sz="3200" b="1" i="1" cap="none" dirty="0">
                <a:solidFill>
                  <a:srgbClr val="F2F2F2"/>
                </a:solidFill>
              </a:rPr>
              <a:t>Magistrate Judge Jacqueline M. DeLuca</a:t>
            </a:r>
          </a:p>
        </p:txBody>
      </p:sp>
      <p:sp>
        <p:nvSpPr>
          <p:cNvPr id="11" name="Freeform: Shape 10">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7" name="Content Placeholder 2">
            <a:extLst>
              <a:ext uri="{FF2B5EF4-FFF2-40B4-BE49-F238E27FC236}">
                <a16:creationId xmlns:a16="http://schemas.microsoft.com/office/drawing/2014/main" id="{597B1C8D-2CF3-A967-03DF-E9B84F3A11C4}"/>
              </a:ext>
            </a:extLst>
          </p:cNvPr>
          <p:cNvGraphicFramePr>
            <a:graphicFrameLocks noGrp="1"/>
          </p:cNvGraphicFramePr>
          <p:nvPr>
            <p:ph idx="1"/>
            <p:extLst>
              <p:ext uri="{D42A27DB-BD31-4B8C-83A1-F6EECF244321}">
                <p14:modId xmlns:p14="http://schemas.microsoft.com/office/powerpoint/2010/main" val="3175156509"/>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1383898"/>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996</TotalTime>
  <Words>2988</Words>
  <Application>Microsoft Office PowerPoint</Application>
  <PresentationFormat>Widescreen</PresentationFormat>
  <Paragraphs>246</Paragraphs>
  <Slides>34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Aptos</vt:lpstr>
      <vt:lpstr>Arial</vt:lpstr>
      <vt:lpstr>Calibri</vt:lpstr>
      <vt:lpstr>Century Gothic</vt:lpstr>
      <vt:lpstr>Wingdings 3</vt:lpstr>
      <vt:lpstr>Ion</vt:lpstr>
      <vt:lpstr>Magistrate Judges Best Practices Forum</vt:lpstr>
      <vt:lpstr>PowerPoint Presentation</vt:lpstr>
      <vt:lpstr>PowerPoint Presentation</vt:lpstr>
      <vt:lpstr>State of the Docket – CIVIL Cases </vt:lpstr>
      <vt:lpstr>State of the Docket</vt:lpstr>
      <vt:lpstr>Rule 26(f) Report Magistrate Judge Michael D. Nelson </vt:lpstr>
      <vt:lpstr>Case Progression USDC Nebraska Magistrate Judges</vt:lpstr>
      <vt:lpstr>Consent to Magistrate Judge </vt:lpstr>
      <vt:lpstr>FINAL PRETRIAL CONFERENCE - NECivR 16.2  Magistrate Judge Jacqueline M. DeLuca</vt:lpstr>
      <vt:lpstr>EXHIBIT LISTS NECivR 16.2(1)(A)</vt:lpstr>
      <vt:lpstr>FINAL PRETRIAL ORDER NECivR 16.2(a)(2)</vt:lpstr>
      <vt:lpstr>Case Filings: “Help Us Help you” </vt:lpstr>
      <vt:lpstr>Contacting Chambers</vt:lpstr>
      <vt:lpstr>Case Management Practices</vt:lpstr>
      <vt:lpstr>PowerPoint Presentation</vt:lpstr>
      <vt:lpstr>PowerPoint Presentation</vt:lpstr>
      <vt:lpstr>Motions to Amend Pleadings  Before Trial </vt:lpstr>
      <vt:lpstr> NECIVR 15.1 </vt:lpstr>
      <vt:lpstr>Restricted Documents  NECivR 5.3(c), NEGenR 1.3(a)(1)(A)</vt:lpstr>
      <vt:lpstr>Sealed Documents NECivR 7.5, NEGenR 1.3(a)(1)(A) </vt:lpstr>
      <vt:lpstr>PowerPoint Presentation</vt:lpstr>
      <vt:lpstr>Filing Tips </vt:lpstr>
      <vt:lpstr>More Filing Tips </vt:lpstr>
      <vt:lpstr>Filing Tips Continued</vt:lpstr>
      <vt:lpstr>Noncompliant Filings:  Failure to Follow Local Rules and Case Management Practices</vt:lpstr>
      <vt:lpstr>Miscellaneous </vt:lpstr>
      <vt:lpstr>PowerPoint Presentation</vt:lpstr>
      <vt:lpstr>PowerPoint Presentation</vt:lpstr>
      <vt:lpstr>PowerPoint Presentation</vt:lpstr>
      <vt:lpstr>PowerPoint Presentation</vt:lpstr>
      <vt:lpstr>Panel Discussion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Caitlin Wain</dc:creator>
  <cp:lastModifiedBy>Caitlin Wain</cp:lastModifiedBy>
  <cp:revision>32</cp:revision>
  <dcterms:created xsi:type="dcterms:W3CDTF">2026-03-30T18:33:41Z</dcterms:created>
  <dcterms:modified xsi:type="dcterms:W3CDTF">2026-05-18T15:43:28Z</dcterms:modified>
</cp:coreProperties>
</file>